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áromszög 3"/>
          <p:cNvSpPr/>
          <p:nvPr/>
        </p:nvSpPr>
        <p:spPr>
          <a:xfrm rot="16200000">
            <a:off x="7553326" y="5254627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5" y="776290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5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5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1865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4C83CBF-92BC-44B5-9D66-3F9FD3FCD096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49915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1525" y="5753102"/>
            <a:ext cx="503238" cy="365125"/>
          </a:xfrm>
        </p:spPr>
        <p:txBody>
          <a:bodyPr anchor="ctr"/>
          <a:lstStyle>
            <a:lvl1pPr>
              <a:defRPr sz="13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38B68-E239-4406-94D8-65D5654B754B}" type="slidenum">
              <a:rPr lang="hu-H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3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07658-5FA1-4FD5-B765-8B659226C848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7BF0DD-F655-490C-933F-C75F78FDB812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A041-D54D-4962-99CE-14FE0263ED6F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09BC3-1D9B-4DFD-A21C-8CA2F3BE8348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8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075" y="6480177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EEC52-23DE-49FD-989C-74D43A491440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481765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A02476-908C-4C28-BBC1-16C6CFE4AF84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flipV="1">
            <a:off x="6351" y="6352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Háromszög 4"/>
          <p:cNvSpPr/>
          <p:nvPr/>
        </p:nvSpPr>
        <p:spPr>
          <a:xfrm rot="5400000" flipV="1">
            <a:off x="7553325" y="309564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90E4-9C4C-4600-977C-B6AB3EFE76C9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5" y="6481765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0264" y="809625"/>
            <a:ext cx="503237" cy="300038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2BB45-5826-47F1-AABF-0621D3F4DFCB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71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6DB8-E5D0-4F77-9197-CA0D5AC41185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5C54B-5EE0-45A9-98A1-5474584355EA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076" y="6481765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1CA1-4C02-4B2B-8D0E-3F0730A4F38C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1765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839" y="6483352"/>
            <a:ext cx="503237" cy="301625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E8819E-B65C-488A-B3F9-40BA8DC76923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66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39853-5A7C-4529-B00A-9BB67BF2D53F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72F96-0E67-4EBC-9A9B-CA8BA68DC91C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44902-3025-43ED-BE51-6EF9C201876D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3B195-EF25-4825-911E-DE3EAB98632F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1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563" y="6556377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C483615-94E4-43F6-AE74-3AB33D25E4E6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063" y="6556377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5" y="6556377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D900CF-7FB8-4312-AC50-11D8B57DFA6F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54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700" y="6556377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BD01270-78C2-4EFA-B64E-CDEEDAB5A5AC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69989" y="6557965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6901" y="6556377"/>
            <a:ext cx="366713" cy="301625"/>
          </a:xfrm>
        </p:spPr>
        <p:txBody>
          <a:bodyPr/>
          <a:lstStyle>
            <a:lvl1pPr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AA9A4-6CDB-4412-9231-61479533CB46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47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6351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9063" y="4948240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8289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0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075" y="648176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0A2111-C55F-4970-B1B0-8197FD6E5092}" type="datetimeFigureOut">
              <a:rPr lang="hu-HU" smtClean="0">
                <a:solidFill>
                  <a:prstClr val="white"/>
                </a:solidFill>
              </a:rPr>
              <a:pPr>
                <a:defRPr/>
              </a:pPr>
              <a:t>2020. 04. 30.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1" y="6481765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839" y="6481765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89640-47C5-402D-9706-6285C0790194}" type="slidenum">
              <a:rPr lang="hu-HU" smtClean="0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42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5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SZÓKÉSZLET STILISZTIKÁJA</a:t>
            </a:r>
          </a:p>
        </p:txBody>
      </p:sp>
      <p:sp>
        <p:nvSpPr>
          <p:cNvPr id="8195" name="Alcím 2"/>
          <p:cNvSpPr>
            <a:spLocks noGrp="1"/>
          </p:cNvSpPr>
          <p:nvPr>
            <p:ph type="subTitle" idx="1"/>
          </p:nvPr>
        </p:nvSpPr>
        <p:spPr>
          <a:xfrm>
            <a:off x="541340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hu-HU" altLang="hu-HU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5"/>
              <a:defRPr/>
            </a:pPr>
            <a:r>
              <a:rPr lang="hu-HU" dirty="0" smtClean="0">
                <a:solidFill>
                  <a:srgbClr val="FFFF00"/>
                </a:solidFill>
              </a:rPr>
              <a:t>A szó hosszúsága:</a:t>
            </a: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rövidebb </a:t>
            </a:r>
            <a:r>
              <a:rPr lang="hu-HU" sz="2800" dirty="0" smtClean="0"/>
              <a:t>szavakat </a:t>
            </a:r>
            <a:r>
              <a:rPr lang="hu-HU" sz="2800" dirty="0"/>
              <a:t>kellemesebb </a:t>
            </a:r>
            <a:r>
              <a:rPr lang="hu-HU" sz="2800" dirty="0" smtClean="0"/>
              <a:t>hatásúnak érezzük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költészet is inkább a rövid szavakat keresi, választja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hosszú szó kifejezhet ünnepélyességet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03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6"/>
              <a:defRPr/>
            </a:pPr>
            <a:r>
              <a:rPr lang="hu-HU" dirty="0" smtClean="0">
                <a:solidFill>
                  <a:srgbClr val="FFFF00"/>
                </a:solidFill>
              </a:rPr>
              <a:t>A szófaji jelleg:</a:t>
            </a: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legkevésbé domináns </a:t>
            </a:r>
            <a:r>
              <a:rPr lang="hu-HU" sz="2800" dirty="0" smtClean="0"/>
              <a:t>a szóhangulat megteremtésében (kivéve </a:t>
            </a:r>
            <a:r>
              <a:rPr lang="hu-HU" sz="2800" dirty="0"/>
              <a:t>az </a:t>
            </a:r>
            <a:r>
              <a:rPr lang="hu-HU" sz="2800" dirty="0"/>
              <a:t>indulatszók esetében)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néhány szófajhoz érzelmi-hangulati töltés kapcsolódhat, pl.: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 smtClean="0"/>
              <a:t>igék (mozgalmasság)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 smtClean="0"/>
              <a:t>főnév (állapotszerűség)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 smtClean="0"/>
              <a:t>határozószók (minimális affektív hatás)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23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960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001"/>
            <a:ext cx="8550322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/>
            </a:pPr>
            <a:r>
              <a:rPr lang="hu-HU" altLang="hu-HU" dirty="0" smtClean="0">
                <a:solidFill>
                  <a:srgbClr val="FFFF00"/>
                </a:solidFill>
              </a:rPr>
              <a:t>Rokonértelműség (szinonímia):</a:t>
            </a: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egy szó több nyelvi csoportnak, rendszernek a része (pl. szinonimasor)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azonos jeltárgyra való </a:t>
            </a:r>
            <a:r>
              <a:rPr lang="hu-HU" altLang="hu-HU" sz="2800" dirty="0" smtClean="0"/>
              <a:t>vonatkozás (pl. kutya – eb ugyanazt az állatot jelöli)</a:t>
            </a:r>
            <a:endParaRPr lang="hu-HU" altLang="hu-HU" sz="28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nincs tökéletes </a:t>
            </a:r>
            <a:r>
              <a:rPr lang="hu-HU" altLang="hu-HU" sz="2800" dirty="0" smtClean="0"/>
              <a:t>szinonima (pl. az eb választékosabb, irodalmibb)</a:t>
            </a:r>
            <a:endParaRPr lang="hu-HU" altLang="hu-HU" sz="28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a kommunikáció során </a:t>
            </a:r>
            <a:r>
              <a:rPr lang="hu-HU" altLang="hu-HU" sz="2800" dirty="0" smtClean="0"/>
              <a:t>választunk </a:t>
            </a:r>
            <a:r>
              <a:rPr lang="hu-HU" altLang="hu-HU" sz="2800" dirty="0"/>
              <a:t>a szinonimák közül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stílushatás: </a:t>
            </a:r>
            <a:r>
              <a:rPr lang="hu-HU" altLang="hu-HU" sz="2800" dirty="0" smtClean="0"/>
              <a:t>a hasonlóság </a:t>
            </a:r>
            <a:r>
              <a:rPr lang="hu-HU" altLang="hu-HU" sz="2800" dirty="0"/>
              <a:t>és különbség </a:t>
            </a:r>
            <a:r>
              <a:rPr lang="hu-HU" altLang="hu-HU" sz="2800" dirty="0" smtClean="0"/>
              <a:t>tudatából fakad</a:t>
            </a:r>
            <a:endParaRPr lang="hu-HU" altLang="hu-HU" sz="28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11408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1832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/>
            </a:pPr>
            <a:r>
              <a:rPr lang="hu-HU" altLang="hu-HU" dirty="0" smtClean="0">
                <a:solidFill>
                  <a:srgbClr val="FFFF00"/>
                </a:solidFill>
              </a:rPr>
              <a:t>Rokonértelműség (szinonímia):</a:t>
            </a: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értelmi</a:t>
            </a:r>
            <a:r>
              <a:rPr lang="hu-HU" altLang="hu-HU" dirty="0" smtClean="0"/>
              <a:t> szinonimák :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ugyanazt fejezik ki, de fogalmi vonatkozásaik között különbség </a:t>
            </a:r>
            <a:r>
              <a:rPr lang="hu-HU" altLang="hu-HU" dirty="0" smtClean="0"/>
              <a:t>van (fut, rohan, szalad)</a:t>
            </a:r>
            <a:endParaRPr lang="hu-HU" altLang="hu-HU" dirty="0" smtClean="0"/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err="1" smtClean="0"/>
              <a:t>szemléletbeli</a:t>
            </a:r>
            <a:r>
              <a:rPr lang="hu-HU" altLang="hu-HU" dirty="0" smtClean="0"/>
              <a:t> különbség is </a:t>
            </a:r>
            <a:r>
              <a:rPr lang="hu-HU" altLang="hu-HU" dirty="0" smtClean="0"/>
              <a:t>lehet (pl. </a:t>
            </a:r>
            <a:r>
              <a:rPr lang="hu-HU" dirty="0" smtClean="0"/>
              <a:t>alkony</a:t>
            </a:r>
            <a:r>
              <a:rPr lang="hu-HU" dirty="0"/>
              <a:t>, szürkület, </a:t>
            </a:r>
            <a:r>
              <a:rPr lang="hu-HU" dirty="0" smtClean="0"/>
              <a:t>esthomály)</a:t>
            </a: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érzelmi-hangulati alapú szinonimák: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ugyanazon fogalom jelölésére különböző </a:t>
            </a:r>
            <a:r>
              <a:rPr lang="hu-HU" altLang="hu-HU" dirty="0" smtClean="0"/>
              <a:t>lehetőségek (pl. </a:t>
            </a:r>
            <a:r>
              <a:rPr lang="hu-HU" dirty="0" smtClean="0"/>
              <a:t>elmegy</a:t>
            </a:r>
            <a:r>
              <a:rPr lang="hu-HU" dirty="0"/>
              <a:t>, távozik, lelép, olajra </a:t>
            </a:r>
            <a:r>
              <a:rPr lang="hu-HU" dirty="0" smtClean="0"/>
              <a:t>lép, lelécel)</a:t>
            </a:r>
            <a:endParaRPr lang="hu-HU" altLang="hu-HU" dirty="0" smtClean="0"/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eufemizmus, </a:t>
            </a:r>
            <a:r>
              <a:rPr lang="hu-HU" altLang="hu-HU" dirty="0" err="1" smtClean="0"/>
              <a:t>kakofemizmus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érzékeltése</a:t>
            </a:r>
            <a:r>
              <a:rPr lang="hu-HU" altLang="hu-HU" dirty="0" smtClean="0"/>
              <a:t> a különféle változatokkal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50791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2"/>
            </a:pPr>
            <a:r>
              <a:rPr lang="hu-HU" altLang="hu-HU" dirty="0" smtClean="0">
                <a:solidFill>
                  <a:srgbClr val="FFFF00"/>
                </a:solidFill>
              </a:rPr>
              <a:t>Többjelentésű szavak (</a:t>
            </a:r>
            <a:r>
              <a:rPr lang="hu-HU" altLang="hu-HU" dirty="0" err="1" smtClean="0">
                <a:solidFill>
                  <a:srgbClr val="FFFF00"/>
                </a:solidFill>
              </a:rPr>
              <a:t>poliszémia</a:t>
            </a:r>
            <a:r>
              <a:rPr lang="hu-HU" altLang="hu-HU" dirty="0" smtClean="0">
                <a:solidFill>
                  <a:srgbClr val="FFFF00"/>
                </a:solidFill>
              </a:rPr>
              <a:t>):</a:t>
            </a: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azonos hangalak + többféle jelentés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a jelentések </a:t>
            </a:r>
            <a:r>
              <a:rPr lang="hu-HU" altLang="hu-HU" dirty="0" err="1" smtClean="0"/>
              <a:t>szemantikailag</a:t>
            </a:r>
            <a:r>
              <a:rPr lang="hu-HU" altLang="hu-HU" dirty="0" smtClean="0"/>
              <a:t> motiváltak → ugyanabból az alapjelentésből indulnak ki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gyakori: költészetben, reklámszövegekben, találós kérdésekben, viccekben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dirty="0" smtClean="0"/>
              <a:t>Pl.: </a:t>
            </a:r>
            <a:r>
              <a:rPr lang="hu-HU" altLang="hu-HU" i="1" dirty="0" smtClean="0"/>
              <a:t>Szakadatlan puhaság</a:t>
            </a:r>
          </a:p>
          <a:p>
            <a:pPr marL="1235075" lvl="2" indent="-514350" eaLnBrk="1" hangingPunct="1">
              <a:buClr>
                <a:schemeClr val="tx1"/>
              </a:buClr>
              <a:buNone/>
            </a:pPr>
            <a:r>
              <a:rPr lang="hu-HU" altLang="hu-HU" i="1" dirty="0" smtClean="0"/>
              <a:t>	      Nyári </a:t>
            </a:r>
            <a:r>
              <a:rPr lang="hu-HU" altLang="hu-HU" i="1" dirty="0" err="1" smtClean="0"/>
              <a:t>árzuhé</a:t>
            </a:r>
            <a:endParaRPr lang="hu-HU" altLang="hu-HU" i="1" dirty="0" smtClean="0"/>
          </a:p>
          <a:p>
            <a:pPr marL="952500" lvl="1" indent="-514350" eaLnBrk="1" hangingPunct="1">
              <a:buClr>
                <a:schemeClr val="tx1"/>
              </a:buClr>
              <a:buNone/>
            </a:pP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839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7"/>
            <a:ext cx="8577618" cy="4975225"/>
          </a:xfrm>
        </p:spPr>
        <p:txBody>
          <a:bodyPr>
            <a:normAutofit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 smtClean="0">
                <a:solidFill>
                  <a:srgbClr val="FFFF00"/>
                </a:solidFill>
              </a:rPr>
              <a:t>Azonos alakúság (homonímia):</a:t>
            </a: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azonos hangalak + többféle, nem összefüggő jelentés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szótári homonimák: 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/>
              <a:t>szótári forma </a:t>
            </a:r>
            <a:r>
              <a:rPr lang="hu-HU" sz="2600" dirty="0" smtClean="0"/>
              <a:t>egybeesése (</a:t>
            </a:r>
            <a:r>
              <a:rPr lang="hu-HU" i="1" dirty="0" smtClean="0"/>
              <a:t>ár</a:t>
            </a:r>
            <a:r>
              <a:rPr lang="hu-HU" i="1" dirty="0"/>
              <a:t>, mer, hat, </a:t>
            </a:r>
            <a:r>
              <a:rPr lang="hu-HU" i="1" dirty="0" smtClean="0"/>
              <a:t>tűz</a:t>
            </a:r>
            <a:r>
              <a:rPr lang="hu-HU" dirty="0" smtClean="0"/>
              <a:t>)</a:t>
            </a:r>
            <a:endParaRPr lang="hu-HU" sz="26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nyelvtani homonima: 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 smtClean="0"/>
              <a:t>szótári alak és toldalékolt forma azonossága (</a:t>
            </a:r>
            <a:r>
              <a:rPr lang="hu-HU" i="1" dirty="0" smtClean="0"/>
              <a:t>török</a:t>
            </a:r>
            <a:r>
              <a:rPr lang="hu-HU" i="1" dirty="0"/>
              <a:t>, </a:t>
            </a:r>
            <a:r>
              <a:rPr lang="hu-HU" i="1" dirty="0" smtClean="0"/>
              <a:t>fogat</a:t>
            </a:r>
            <a:r>
              <a:rPr lang="hu-HU" dirty="0" smtClean="0"/>
              <a:t>)</a:t>
            </a:r>
            <a:endParaRPr lang="hu-HU" sz="2600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 smtClean="0"/>
              <a:t>kiejtési </a:t>
            </a:r>
            <a:r>
              <a:rPr lang="hu-HU" sz="2800" dirty="0"/>
              <a:t>homonima: 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/>
              <a:t>csak  a kiejtésben keletkezik </a:t>
            </a:r>
            <a:r>
              <a:rPr lang="hu-HU" sz="2600" dirty="0" smtClean="0"/>
              <a:t>homonímia (</a:t>
            </a:r>
            <a:r>
              <a:rPr lang="hu-HU" i="1" dirty="0" smtClean="0"/>
              <a:t>fojt</a:t>
            </a:r>
            <a:r>
              <a:rPr lang="hu-HU" dirty="0" smtClean="0"/>
              <a:t>)</a:t>
            </a:r>
            <a:endParaRPr lang="hu-HU" sz="26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dirty="0" smtClean="0"/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592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832350"/>
          </a:xfrm>
        </p:spPr>
        <p:txBody>
          <a:bodyPr>
            <a:normAutofit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 smtClean="0">
                <a:solidFill>
                  <a:srgbClr val="FFFF00"/>
                </a:solidFill>
              </a:rPr>
              <a:t>Azonos alakúság (homonímia):</a:t>
            </a: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hu-HU" sz="1000" dirty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Megkérdem az </a:t>
            </a:r>
            <a:r>
              <a:rPr lang="hu-HU" sz="1800" b="1" i="1" dirty="0"/>
              <a:t>adjunktust</a:t>
            </a:r>
            <a:r>
              <a:rPr lang="hu-HU" sz="1800" b="1" dirty="0"/>
              <a:t>,	A múlt éjszakát úgy </a:t>
            </a:r>
            <a:r>
              <a:rPr lang="hu-HU" sz="1800" b="1" i="1" dirty="0"/>
              <a:t>definiálom</a:t>
            </a:r>
            <a:r>
              <a:rPr lang="hu-HU" sz="1800" b="1" dirty="0"/>
              <a:t>, 	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a műsor után </a:t>
            </a:r>
            <a:r>
              <a:rPr lang="hu-HU" sz="1800" b="1" i="1" dirty="0"/>
              <a:t>adjunk tust</a:t>
            </a:r>
            <a:r>
              <a:rPr lang="hu-HU" sz="1800" b="1" dirty="0"/>
              <a:t>? 	hogy amit álmodtam, az </a:t>
            </a:r>
            <a:r>
              <a:rPr lang="hu-HU" sz="1800" b="1" i="1" dirty="0"/>
              <a:t>de </a:t>
            </a:r>
            <a:r>
              <a:rPr lang="hu-HU" sz="1800" b="1" i="1" dirty="0" err="1"/>
              <a:t>fini</a:t>
            </a:r>
            <a:r>
              <a:rPr lang="hu-HU" sz="1800" b="1" i="1" dirty="0"/>
              <a:t> álom!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hu-HU" sz="1800" b="1" dirty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		</a:t>
            </a:r>
            <a:endParaRPr lang="hu-HU" sz="1800" b="1" i="1" dirty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„</a:t>
            </a:r>
            <a:r>
              <a:rPr lang="hu-HU" sz="1800" b="1" dirty="0" err="1"/>
              <a:t>Mercutio</a:t>
            </a:r>
            <a:r>
              <a:rPr lang="hu-HU" sz="1800" b="1" dirty="0"/>
              <a:t>: Na te ugyancsak </a:t>
            </a:r>
            <a:r>
              <a:rPr lang="hu-HU" sz="1800" b="1" i="1" dirty="0"/>
              <a:t>beugrattál</a:t>
            </a:r>
            <a:r>
              <a:rPr lang="hu-HU" sz="1800" b="1" dirty="0"/>
              <a:t> minket!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Romeo:  Mikor </a:t>
            </a:r>
            <a:r>
              <a:rPr lang="hu-HU" sz="1800" b="1" i="1" dirty="0"/>
              <a:t>ugrattalak be</a:t>
            </a:r>
            <a:r>
              <a:rPr lang="hu-HU" sz="1800" b="1" dirty="0"/>
              <a:t>?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 err="1"/>
              <a:t>Mercutio</a:t>
            </a:r>
            <a:r>
              <a:rPr lang="hu-HU" sz="1800" b="1" dirty="0"/>
              <a:t>: Tegnap éjjel, mikor  </a:t>
            </a:r>
            <a:r>
              <a:rPr lang="hu-HU" sz="1800" b="1" i="1" dirty="0"/>
              <a:t>beugrottál</a:t>
            </a:r>
            <a:r>
              <a:rPr lang="hu-HU" sz="1800" b="1" dirty="0"/>
              <a:t>  a kertbe.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Romeo: De akkor én magam </a:t>
            </a:r>
            <a:r>
              <a:rPr lang="hu-HU" sz="1800" b="1" i="1" dirty="0"/>
              <a:t>ugrottam be</a:t>
            </a:r>
            <a:r>
              <a:rPr lang="hu-HU" sz="1800" b="1" dirty="0"/>
              <a:t>, ennélfogva nem titeket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i="1" dirty="0"/>
              <a:t>ugrattalak be</a:t>
            </a:r>
            <a:r>
              <a:rPr lang="hu-HU" sz="1800" b="1" dirty="0"/>
              <a:t>. Nem </a:t>
            </a:r>
            <a:r>
              <a:rPr lang="hu-HU" sz="1800" b="1" i="1" dirty="0"/>
              <a:t>értem</a:t>
            </a:r>
            <a:r>
              <a:rPr lang="hu-HU" sz="1800" b="1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 err="1"/>
              <a:t>Mercutio</a:t>
            </a:r>
            <a:r>
              <a:rPr lang="hu-HU" sz="1800" b="1" dirty="0"/>
              <a:t>:  Azt tudom, hogy nem – </a:t>
            </a:r>
            <a:r>
              <a:rPr lang="hu-HU" sz="1800" b="1" i="1" dirty="0"/>
              <a:t>értem</a:t>
            </a:r>
            <a:r>
              <a:rPr lang="hu-HU" sz="1800" b="1" dirty="0"/>
              <a:t>, hanem -  valaki másért.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/>
              <a:t>Romeo: Vártalak a </a:t>
            </a:r>
            <a:r>
              <a:rPr lang="hu-HU" sz="1800" b="1" i="1" dirty="0"/>
              <a:t>kertben</a:t>
            </a:r>
            <a:r>
              <a:rPr lang="hu-HU" sz="1800" b="1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1800" b="1" dirty="0" err="1"/>
              <a:t>Mercutio</a:t>
            </a:r>
            <a:r>
              <a:rPr lang="hu-HU" sz="1800" b="1" dirty="0"/>
              <a:t>: Ez </a:t>
            </a:r>
            <a:r>
              <a:rPr lang="hu-HU" sz="1800" b="1" i="1" dirty="0"/>
              <a:t>kertelés</a:t>
            </a:r>
            <a:r>
              <a:rPr lang="hu-HU" sz="1800" b="1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6183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	A SZAVAK JELENETÉSÖSSZEFÜGGÉSEINEK STILÁRIS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 smtClean="0">
                <a:solidFill>
                  <a:srgbClr val="FFFF00"/>
                </a:solidFill>
              </a:rPr>
              <a:t>Azonos alakúság (homonímia):</a:t>
            </a: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hu-HU" sz="1400" dirty="0"/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k</a:t>
            </a:r>
            <a:r>
              <a:rPr lang="hu-HU" dirty="0" smtClean="0"/>
              <a:t>ülönböző nyelvek között:</a:t>
            </a:r>
            <a:endParaRPr lang="hu-HU" dirty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r>
              <a:rPr lang="hu-HU" sz="3200" b="1" dirty="0"/>
              <a:t>		</a:t>
            </a:r>
            <a:endParaRPr lang="hu-HU" dirty="0"/>
          </a:p>
        </p:txBody>
      </p:sp>
      <p:pic>
        <p:nvPicPr>
          <p:cNvPr id="4" name="Kép 3" descr="fi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5" y="5214416"/>
            <a:ext cx="2786060" cy="153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 descr="cici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631" y="4846104"/>
            <a:ext cx="193833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 descr="vala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511" y="3321077"/>
            <a:ext cx="1937982" cy="16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 descr="odabasz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95" y="5104240"/>
            <a:ext cx="2551815" cy="174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96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SZAVAK JELENETÉSÖSSZEFÜGGÉSEINEK STILÁRIS SZEREPE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 smtClean="0">
                <a:solidFill>
                  <a:srgbClr val="FFFF00"/>
                </a:solidFill>
              </a:rPr>
              <a:t>Ellentétes  értelműség (antonímia):</a:t>
            </a: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két különböző hangalakhoz szimmetrikusan szembenálló, ellentétes jelentés társul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nyomatékossá tétel + kiemelés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1800" b="1" dirty="0"/>
              <a:t>		</a:t>
            </a:r>
            <a:endParaRPr lang="hu-HU" sz="2000" b="1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		„Vár állott, most kőhalom,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		Kedv s öröm </a:t>
            </a:r>
            <a:r>
              <a:rPr lang="hu-HU" sz="2000" b="1" dirty="0" err="1"/>
              <a:t>röpkedtek</a:t>
            </a:r>
            <a:r>
              <a:rPr lang="hu-HU" sz="2000" b="1" dirty="0"/>
              <a:t>, 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		Halálhörgés, siralom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		Zajlik már </a:t>
            </a:r>
            <a:r>
              <a:rPr lang="hu-HU" sz="2000" b="1" dirty="0" err="1"/>
              <a:t>helyettek</a:t>
            </a:r>
            <a:r>
              <a:rPr lang="hu-HU" sz="2000" b="1" dirty="0"/>
              <a:t>.”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51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ÁLTALÁNOS JELLEMZŐK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4"/>
            <a:ext cx="8441140" cy="4975225"/>
          </a:xfrm>
        </p:spPr>
        <p:txBody>
          <a:bodyPr>
            <a:normAutofit lnSpcReduction="100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szó = a dolgok megnevezésének természetes egysége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korábbi </a:t>
            </a:r>
            <a:r>
              <a:rPr lang="hu-HU" sz="2800" dirty="0" smtClean="0"/>
              <a:t>grammatikák az alábbiakat hangsúlyozták a szavakról:</a:t>
            </a:r>
            <a:endParaRPr lang="hu-HU" sz="2800" dirty="0"/>
          </a:p>
          <a:p>
            <a:pPr marL="1235329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/>
              <a:t>a</a:t>
            </a:r>
            <a:r>
              <a:rPr lang="hu-HU" sz="2200" dirty="0" smtClean="0"/>
              <a:t> szó holisztikus </a:t>
            </a:r>
            <a:r>
              <a:rPr lang="hu-HU" sz="2200" dirty="0"/>
              <a:t>egység</a:t>
            </a:r>
          </a:p>
          <a:p>
            <a:pPr marL="1235329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/>
              <a:t>egyéb nyelvi szintektől elkülönül</a:t>
            </a:r>
          </a:p>
          <a:p>
            <a:pPr marL="1235329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 smtClean="0"/>
              <a:t>jelentése önkényes</a:t>
            </a:r>
            <a:endParaRPr lang="hu-HU" sz="2200" dirty="0"/>
          </a:p>
          <a:p>
            <a:pPr marL="1235329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 err="1"/>
              <a:t>denotatív</a:t>
            </a:r>
            <a:r>
              <a:rPr lang="hu-HU" sz="2200" dirty="0"/>
              <a:t> + </a:t>
            </a:r>
            <a:r>
              <a:rPr lang="hu-HU" sz="2200" dirty="0" err="1"/>
              <a:t>konnotatív</a:t>
            </a:r>
            <a:r>
              <a:rPr lang="hu-HU" sz="2200" dirty="0"/>
              <a:t> jelentés együttesen </a:t>
            </a:r>
            <a:r>
              <a:rPr lang="hu-HU" sz="2200" dirty="0" smtClean="0"/>
              <a:t>érvényesül  benne</a:t>
            </a:r>
            <a:endParaRPr lang="hu-HU" sz="2200" dirty="0"/>
          </a:p>
          <a:p>
            <a:pPr marL="1235329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/>
              <a:t>(állandósult) lexikális </a:t>
            </a:r>
            <a:r>
              <a:rPr lang="hu-HU" sz="2200" dirty="0" smtClean="0"/>
              <a:t>jelentéssel rendelkezik, amit a kontextus módosíthat</a:t>
            </a:r>
            <a:endParaRPr lang="hu-HU" sz="22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400" dirty="0"/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1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ÁLTALÁNOS JELLEMZŐK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újabb elméletek: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a jelentés a szó belső struktúrájával is összefügg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szó </a:t>
            </a:r>
            <a:r>
              <a:rPr lang="hu-HU" altLang="hu-HU" sz="2400" dirty="0" smtClean="0"/>
              <a:t>(és szótár) </a:t>
            </a:r>
            <a:r>
              <a:rPr lang="hu-HU" altLang="hu-HU" sz="2400" dirty="0"/>
              <a:t>nem független a szöveg egyéb tartományaitól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hangzás és jelentés szimbolikus </a:t>
            </a:r>
            <a:r>
              <a:rPr lang="hu-HU" altLang="hu-HU" sz="2400" dirty="0" smtClean="0"/>
              <a:t>kapcsolatban áll egymással</a:t>
            </a:r>
            <a:endParaRPr lang="hu-HU" altLang="hu-HU" sz="24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 szó jelentése </a:t>
            </a:r>
            <a:r>
              <a:rPr lang="hu-HU" altLang="hu-HU" sz="2400" dirty="0"/>
              <a:t>univerzális + szociokulturális + nyelvspecifikus + egyéni </a:t>
            </a:r>
            <a:r>
              <a:rPr lang="hu-HU" altLang="hu-HU" sz="2400" dirty="0" smtClean="0"/>
              <a:t>tudáselemek együtteséből adódik</a:t>
            </a:r>
            <a:endParaRPr lang="hu-HU" altLang="hu-HU" sz="24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4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82103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ÁLTALÁNOS JELLEMZŐK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66526"/>
            <a:ext cx="8686800" cy="4572000"/>
          </a:xfrm>
        </p:spPr>
        <p:txBody>
          <a:bodyPr/>
          <a:lstStyle/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a szavak stílusértéke :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egyszerre állandó és változékony (egyéni és közösség szempontból is)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 szónak állandósult stílusértéke van </a:t>
            </a:r>
            <a:r>
              <a:rPr lang="hu-HU" altLang="hu-HU" sz="2400" dirty="0"/>
              <a:t>a szövegkörnyezettől és a pragmatikai tényezőktől függetlenül is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a szó ezzel holisztikusan rendelkezik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 szótárakban a szavak mellett található stílusminősítések is ezt jelzik</a:t>
            </a:r>
            <a:endParaRPr lang="hu-HU" altLang="hu-HU" sz="2400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400" dirty="0"/>
              <a:t>történeti szempontból </a:t>
            </a:r>
            <a:r>
              <a:rPr lang="hu-HU" altLang="hu-HU" sz="2400" dirty="0" smtClean="0"/>
              <a:t> azonban változó a stílusérték (pl. barom, paraszt)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1418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None/>
            </a:pPr>
            <a:r>
              <a:rPr lang="hu-HU" altLang="hu-HU" sz="3200" dirty="0">
                <a:solidFill>
                  <a:srgbClr val="FFFF00"/>
                </a:solidFill>
              </a:rPr>
              <a:t>Fogalma</a:t>
            </a:r>
            <a:r>
              <a:rPr lang="hu-HU" altLang="hu-HU" dirty="0" smtClean="0">
                <a:solidFill>
                  <a:srgbClr val="FFFF00"/>
                </a:solidFill>
              </a:rPr>
              <a:t>: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4000" dirty="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a</a:t>
            </a:r>
            <a:r>
              <a:rPr lang="hu-HU" altLang="hu-HU" sz="2800" dirty="0" smtClean="0"/>
              <a:t> beszéd </a:t>
            </a:r>
            <a:r>
              <a:rPr lang="hu-HU" altLang="hu-HU" sz="2800" dirty="0"/>
              <a:t>érzelemkifejezés is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a</a:t>
            </a:r>
            <a:r>
              <a:rPr lang="hu-HU" altLang="hu-HU" sz="2800" dirty="0" smtClean="0"/>
              <a:t> szavaknak tehát van </a:t>
            </a:r>
            <a:r>
              <a:rPr lang="hu-HU" altLang="hu-HU" sz="2800" dirty="0"/>
              <a:t>affektív jellege 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k</a:t>
            </a:r>
            <a:r>
              <a:rPr lang="hu-HU" altLang="hu-HU" sz="2800" dirty="0" smtClean="0"/>
              <a:t>érdés, hogy ez kiterjed-e </a:t>
            </a:r>
            <a:r>
              <a:rPr lang="hu-HU" altLang="hu-HU" sz="2800" dirty="0"/>
              <a:t>minden szóra?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 smtClean="0"/>
              <a:t>a szóhangulat különböző </a:t>
            </a:r>
            <a:r>
              <a:rPr lang="hu-HU" altLang="hu-HU" sz="2800" dirty="0"/>
              <a:t>forrásokból táplálkozik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232962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Century Gothic" pitchFamily="34" charset="0"/>
              <a:buAutoNum type="arabicParenR"/>
              <a:defRPr/>
            </a:pPr>
            <a:r>
              <a:rPr lang="hu-HU" dirty="0" smtClean="0">
                <a:solidFill>
                  <a:srgbClr val="FFFF00"/>
                </a:solidFill>
              </a:rPr>
              <a:t>Fogalmi tartalom:</a:t>
            </a:r>
            <a:endParaRPr lang="hu-HU" sz="44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attól függ a hangulat, hogy milyen fogalmat idéz fel a </a:t>
            </a:r>
            <a:r>
              <a:rPr lang="hu-HU" sz="2800" dirty="0" smtClean="0"/>
              <a:t>szó (pl. szerelem, béke, derű)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 smtClean="0"/>
              <a:t>a </a:t>
            </a:r>
            <a:r>
              <a:rPr lang="hu-HU" sz="2800" dirty="0"/>
              <a:t>szöveg hangulatát befolyásolhatja az ilyen irányú választás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„S várnak </a:t>
            </a:r>
            <a:r>
              <a:rPr lang="hu-HU" sz="2000" b="1" i="1" dirty="0"/>
              <a:t>néma, sötét </a:t>
            </a:r>
            <a:r>
              <a:rPr lang="hu-HU" sz="2000" b="1" dirty="0"/>
              <a:t>sorban, </a:t>
            </a:r>
            <a:r>
              <a:rPr lang="hu-HU" sz="2000" b="1" i="1" dirty="0"/>
              <a:t>síró</a:t>
            </a:r>
            <a:r>
              <a:rPr lang="hu-HU" sz="2000" b="1" dirty="0"/>
              <a:t> szemmel </a:t>
            </a:r>
            <a:r>
              <a:rPr lang="hu-HU" sz="2000" b="1" i="1" dirty="0"/>
              <a:t>feketében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i="1" dirty="0"/>
              <a:t>	Fájdalmas</a:t>
            </a:r>
            <a:r>
              <a:rPr lang="hu-HU" sz="2000" b="1" dirty="0"/>
              <a:t> szüzek és </a:t>
            </a:r>
            <a:r>
              <a:rPr lang="hu-HU" sz="2000" b="1" i="1" dirty="0"/>
              <a:t>bánatos</a:t>
            </a:r>
            <a:r>
              <a:rPr lang="hu-HU" sz="2000" b="1" dirty="0"/>
              <a:t> édesanyák.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</a:t>
            </a:r>
            <a:r>
              <a:rPr lang="hu-HU" sz="2000" b="1" i="1" dirty="0"/>
              <a:t>Véres</a:t>
            </a:r>
            <a:r>
              <a:rPr lang="hu-HU" sz="2000" b="1" dirty="0"/>
              <a:t> idők </a:t>
            </a:r>
            <a:r>
              <a:rPr lang="hu-HU" sz="2000" b="1" i="1" dirty="0"/>
              <a:t>terhét</a:t>
            </a:r>
            <a:r>
              <a:rPr lang="hu-HU" sz="2000" b="1" dirty="0"/>
              <a:t> hordozza, </a:t>
            </a:r>
            <a:r>
              <a:rPr lang="hu-HU" sz="2000" b="1" i="1" dirty="0"/>
              <a:t>borongva, lemondva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E sereg, és neki már mit hoz a </a:t>
            </a:r>
            <a:r>
              <a:rPr lang="hu-HU" sz="2000" b="1" i="1" dirty="0"/>
              <a:t>vak</a:t>
            </a:r>
            <a:r>
              <a:rPr lang="hu-HU" sz="2000" b="1" dirty="0"/>
              <a:t> viadal?”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hu-HU" sz="2000" b="1" dirty="0"/>
              <a:t>							(Juhász Gyula)</a:t>
            </a:r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577850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8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832350"/>
          </a:xfrm>
        </p:spPr>
        <p:txBody>
          <a:bodyPr>
            <a:normAutofit fontScale="92500" lnSpcReduction="100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2"/>
              <a:defRPr/>
            </a:pPr>
            <a:r>
              <a:rPr lang="hu-HU" dirty="0" smtClean="0">
                <a:solidFill>
                  <a:srgbClr val="FFFF00"/>
                </a:solidFill>
              </a:rPr>
              <a:t>A szó hangalakja:</a:t>
            </a:r>
            <a:endParaRPr lang="hu-HU" sz="44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hangzás is kialakíthatja a szóhangulatot (beszéd zenei hatása)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befolyásolja: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 smtClean="0"/>
              <a:t>zöngés és zöngétlen hangok aránya</a:t>
            </a:r>
          </a:p>
          <a:p>
            <a:pPr marL="1236218" lvl="2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 smtClean="0"/>
              <a:t>hangelemek sorrendje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ez a nyelvek közti hangzásbeli</a:t>
            </a:r>
            <a:r>
              <a:rPr lang="hu-HU" sz="2800" dirty="0"/>
              <a:t> különbség megítélésének az </a:t>
            </a:r>
            <a:r>
              <a:rPr lang="hu-HU" sz="2800" dirty="0" smtClean="0"/>
              <a:t>alapja (pl. francia: lágy, dallamos;  német: elidegenítő)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névadásban nagy a szerepe (beszélő </a:t>
            </a:r>
            <a:r>
              <a:rPr lang="hu-HU" sz="2800" dirty="0" smtClean="0"/>
              <a:t>nevek, pl. </a:t>
            </a:r>
            <a:r>
              <a:rPr lang="hu-HU" sz="2800" dirty="0" err="1" smtClean="0"/>
              <a:t>Langyi</a:t>
            </a:r>
            <a:r>
              <a:rPr lang="hu-HU" sz="2800" dirty="0" smtClean="0"/>
              <a:t>)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költészetben </a:t>
            </a:r>
            <a:r>
              <a:rPr lang="hu-HU" sz="2800" dirty="0" smtClean="0"/>
              <a:t>különösen meghatározó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390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 dirty="0" smtClean="0">
                <a:solidFill>
                  <a:srgbClr val="FFFF00"/>
                </a:solidFill>
              </a:rPr>
              <a:t>A jelentés és hangalak kapcsolata:</a:t>
            </a:r>
            <a:endParaRPr lang="hu-HU" altLang="hu-HU" dirty="0" smtClean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hangzás és jelentés egymást erősítve kelt erőteljes </a:t>
            </a:r>
            <a:r>
              <a:rPr lang="hu-HU" altLang="hu-HU" sz="2800" dirty="0" err="1"/>
              <a:t>hangulatiságot</a:t>
            </a:r>
            <a:r>
              <a:rPr lang="hu-HU" altLang="hu-HU" sz="2800" dirty="0"/>
              <a:t> 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1000" dirty="0"/>
          </a:p>
          <a:p>
            <a:pPr marL="952500" lvl="1" indent="-514350" eaLnBrk="1" hangingPunct="1">
              <a:buClr>
                <a:schemeClr val="tx1"/>
              </a:buClr>
              <a:buNone/>
            </a:pPr>
            <a:r>
              <a:rPr lang="hu-HU" altLang="hu-HU" sz="2000" b="1" dirty="0"/>
              <a:t>		„s a csillagok</a:t>
            </a:r>
          </a:p>
          <a:p>
            <a:pPr marL="952500" lvl="1" indent="-514350" eaLnBrk="1" hangingPunct="1">
              <a:buClr>
                <a:schemeClr val="tx1"/>
              </a:buClr>
              <a:buNone/>
            </a:pPr>
            <a:r>
              <a:rPr lang="hu-HU" altLang="hu-HU" sz="2000" b="1" dirty="0"/>
              <a:t>		Lélegző </a:t>
            </a:r>
            <a:r>
              <a:rPr lang="hu-HU" altLang="hu-HU" sz="2000" b="1" dirty="0" err="1"/>
              <a:t>lelke</a:t>
            </a:r>
            <a:r>
              <a:rPr lang="hu-HU" altLang="hu-HU" sz="2000" b="1" dirty="0"/>
              <a:t> csöndesen ragyog</a:t>
            </a:r>
          </a:p>
          <a:p>
            <a:pPr marL="952500" lvl="1" indent="-514350" eaLnBrk="1" hangingPunct="1">
              <a:buClr>
                <a:schemeClr val="tx1"/>
              </a:buClr>
              <a:buNone/>
            </a:pPr>
            <a:r>
              <a:rPr lang="hu-HU" altLang="hu-HU" sz="2000" b="1" dirty="0"/>
              <a:t>		A langyos őszi éjjelbe” (Kosztolányi)</a:t>
            </a:r>
          </a:p>
          <a:p>
            <a:pPr marL="952500" lvl="1" indent="-514350" eaLnBrk="1" hangingPunct="1">
              <a:buClr>
                <a:schemeClr val="tx1"/>
              </a:buClr>
              <a:buNone/>
            </a:pPr>
            <a:endParaRPr lang="hu-HU" altLang="hu-HU" sz="1000" b="1" dirty="0"/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 smtClean="0"/>
              <a:t>DE: a </a:t>
            </a:r>
            <a:r>
              <a:rPr lang="hu-HU" altLang="hu-HU" sz="2800" dirty="0"/>
              <a:t>hangzás okozta hatást </a:t>
            </a:r>
            <a:r>
              <a:rPr lang="hu-HU" altLang="hu-HU" sz="2800" dirty="0" smtClean="0"/>
              <a:t>felülír(hat)ja </a:t>
            </a:r>
            <a:r>
              <a:rPr lang="hu-HU" altLang="hu-HU" sz="2800" dirty="0"/>
              <a:t>a </a:t>
            </a:r>
            <a:r>
              <a:rPr lang="hu-HU" altLang="hu-HU" sz="2800" dirty="0" smtClean="0"/>
              <a:t>jelentés </a:t>
            </a:r>
          </a:p>
          <a:p>
            <a:pPr marL="952500" lvl="1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p</a:t>
            </a:r>
            <a:r>
              <a:rPr lang="hu-HU" altLang="hu-HU" sz="2800" dirty="0" smtClean="0"/>
              <a:t>l. </a:t>
            </a:r>
            <a:r>
              <a:rPr lang="hu-HU" sz="2800" dirty="0"/>
              <a:t>kellemes </a:t>
            </a:r>
            <a:r>
              <a:rPr lang="hu-HU" sz="2800" dirty="0" smtClean="0"/>
              <a:t>hanghatás, de kellemetlen hangulati hatás: </a:t>
            </a:r>
            <a:r>
              <a:rPr lang="hu-HU" sz="2800" i="1" dirty="0"/>
              <a:t>halál</a:t>
            </a:r>
            <a:r>
              <a:rPr lang="hu-HU" sz="2800" dirty="0"/>
              <a:t>,</a:t>
            </a:r>
            <a:r>
              <a:rPr lang="hu-HU" sz="2800" i="1" dirty="0"/>
              <a:t> komor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14385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SZÓHANGULAT ÉS ÖSSZETEVŐI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marL="577850" indent="-514350" eaLnBrk="1" fontAlgn="auto" hangingPunct="1">
              <a:spcAft>
                <a:spcPts val="0"/>
              </a:spcAft>
              <a:buClr>
                <a:srgbClr val="FFFF00"/>
              </a:buClr>
              <a:buFont typeface="+mj-lt"/>
              <a:buAutoNum type="arabicParenR" startAt="4"/>
              <a:defRPr/>
            </a:pPr>
            <a:r>
              <a:rPr lang="hu-HU" dirty="0" smtClean="0">
                <a:solidFill>
                  <a:srgbClr val="FFFF00"/>
                </a:solidFill>
              </a:rPr>
              <a:t>Hangutánzó és hangulatfestő szavak:</a:t>
            </a:r>
            <a:endParaRPr lang="hu-HU" dirty="0" smtClean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 err="1"/>
              <a:t>onomatopoézis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hangsor és jelentés </a:t>
            </a:r>
            <a:r>
              <a:rPr lang="hu-HU" sz="2800" dirty="0" smtClean="0"/>
              <a:t>kapcsolata motivált (nemcsak szimbolikus a kapcsolat)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 smtClean="0"/>
              <a:t>a </a:t>
            </a:r>
            <a:r>
              <a:rPr lang="hu-HU" sz="2800" dirty="0"/>
              <a:t>szó hangalakja </a:t>
            </a:r>
            <a:r>
              <a:rPr lang="hu-HU" sz="2800" dirty="0" smtClean="0"/>
              <a:t>ugyanis hanghatásokat </a:t>
            </a:r>
            <a:r>
              <a:rPr lang="hu-HU" sz="2800" dirty="0"/>
              <a:t>vagy hangulatokat idéz fel</a:t>
            </a:r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e</a:t>
            </a:r>
            <a:r>
              <a:rPr lang="hu-HU" sz="2800" dirty="0" smtClean="0"/>
              <a:t>zek a </a:t>
            </a:r>
            <a:r>
              <a:rPr lang="hu-HU" sz="2800" dirty="0"/>
              <a:t>különböző nyelvekben hasonló alakban </a:t>
            </a:r>
            <a:r>
              <a:rPr lang="hu-HU" sz="2800" dirty="0" smtClean="0"/>
              <a:t>megtalálhatók (pl. bumm – boom)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jelentés </a:t>
            </a:r>
            <a:r>
              <a:rPr lang="hu-HU" sz="2800" dirty="0" smtClean="0"/>
              <a:t>azonban ezt is befolyásolja</a:t>
            </a: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952754" lvl="1" indent="-51435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9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697</Words>
  <Application>Microsoft Office PowerPoint</Application>
  <PresentationFormat>Diavetítés a képernyőre (4:3 oldalarány)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Verdana</vt:lpstr>
      <vt:lpstr>Wingdings</vt:lpstr>
      <vt:lpstr>Wingdings 2</vt:lpstr>
      <vt:lpstr>Lendület</vt:lpstr>
      <vt:lpstr>A SZÓKÉSZLET STILISZTIKÁJA</vt:lpstr>
      <vt:lpstr>ÁLTALÁNOS JELLEMZŐK</vt:lpstr>
      <vt:lpstr>ÁLTALÁNOS JELLEMZŐK</vt:lpstr>
      <vt:lpstr>ÁLTALÁNOS JELLEMZŐK</vt:lpstr>
      <vt:lpstr>A SZÓHANGULAT ÉS ÖSSZETEVŐI</vt:lpstr>
      <vt:lpstr>A SZÓHANGULAT ÉS ÖSSZETEVŐI</vt:lpstr>
      <vt:lpstr>A SZÓHANGULAT ÉS ÖSSZETEVŐI</vt:lpstr>
      <vt:lpstr>A SZÓHANGULAT ÉS ÖSSZETEVŐI</vt:lpstr>
      <vt:lpstr>A SZÓHANGULAT ÉS ÖSSZETEVŐI</vt:lpstr>
      <vt:lpstr>A SZÓHANGULAT ÉS ÖSSZETEVŐI</vt:lpstr>
      <vt:lpstr>A SZÓHANGULAT ÉS ÖSSZETEVŐI</vt:lpstr>
      <vt:lpstr>A SZAVAK JELENETÉSÖSSZEFÜGGÉSEINEK STILÁRIS SZEREPE</vt:lpstr>
      <vt:lpstr>A SZAVAK JELENETÉSÖSSZEFÜGGÉSEINEK STILÁRIS SZEREPE</vt:lpstr>
      <vt:lpstr>A SZAVAK JELENETÉSÖSSZEFÜGGÉSEINEK STILÁRIS SZEREPE</vt:lpstr>
      <vt:lpstr>A SZAVAK JELENETÉSÖSSZEFÜGGÉSEINEK STILÁRIS SZEREPE</vt:lpstr>
      <vt:lpstr>A SZAVAK JELENETÉSÖSSZEFÜGGÉSEINEK STILÁRIS SZEREPE</vt:lpstr>
      <vt:lpstr> A SZAVAK JELENETÉSÖSSZEFÜGGÉSEINEK STILÁRIS SZEREPE</vt:lpstr>
      <vt:lpstr>A SZAVAK JELENETÉSÖSSZEFÜGGÉSEINEK STILÁRIS SZEREPE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SZÓKÉSZLET STILISZTIKÁJA</dc:title>
  <dc:creator>Norbert Baranyai</dc:creator>
  <cp:lastModifiedBy>Norbert Baranyai</cp:lastModifiedBy>
  <cp:revision>4</cp:revision>
  <dcterms:created xsi:type="dcterms:W3CDTF">2020-04-29T22:14:17Z</dcterms:created>
  <dcterms:modified xsi:type="dcterms:W3CDTF">2020-04-29T22:46:31Z</dcterms:modified>
</cp:coreProperties>
</file>