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93" r:id="rId18"/>
    <p:sldId id="294" r:id="rId19"/>
    <p:sldId id="264" r:id="rId20"/>
    <p:sldId id="265" r:id="rId21"/>
    <p:sldId id="275" r:id="rId22"/>
    <p:sldId id="276" r:id="rId23"/>
    <p:sldId id="277" r:id="rId24"/>
    <p:sldId id="278" r:id="rId25"/>
    <p:sldId id="279" r:id="rId26"/>
    <p:sldId id="295" r:id="rId27"/>
    <p:sldId id="301" r:id="rId28"/>
    <p:sldId id="280" r:id="rId29"/>
    <p:sldId id="281" r:id="rId30"/>
    <p:sldId id="284" r:id="rId31"/>
    <p:sldId id="285" r:id="rId32"/>
    <p:sldId id="283" r:id="rId33"/>
    <p:sldId id="298" r:id="rId34"/>
    <p:sldId id="299" r:id="rId35"/>
    <p:sldId id="300" r:id="rId36"/>
    <p:sldId id="286" r:id="rId37"/>
    <p:sldId id="287" r:id="rId38"/>
    <p:sldId id="288" r:id="rId39"/>
    <p:sldId id="289" r:id="rId40"/>
    <p:sldId id="290" r:id="rId41"/>
    <p:sldId id="291" r:id="rId42"/>
    <p:sldId id="292" r:id="rId4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áromszög 3">
            <a:extLst>
              <a:ext uri="{FF2B5EF4-FFF2-40B4-BE49-F238E27FC236}">
                <a16:creationId xmlns:a16="http://schemas.microsoft.com/office/drawing/2014/main" id="{106FF68E-BCA7-42BB-8407-ECC41790CA4E}"/>
              </a:ext>
            </a:extLst>
          </p:cNvPr>
          <p:cNvSpPr/>
          <p:nvPr/>
        </p:nvSpPr>
        <p:spPr>
          <a:xfrm rot="16200000">
            <a:off x="7553326" y="5254627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540545" y="776290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540545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5" name="Dátum helye 27">
            <a:extLst>
              <a:ext uri="{FF2B5EF4-FFF2-40B4-BE49-F238E27FC236}">
                <a16:creationId xmlns:a16="http://schemas.microsoft.com/office/drawing/2014/main" id="{A1F1A887-8CDE-4207-A3F3-E1EA1721D4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011865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477A8BA1-B2DF-4F33-8C83-BB9E0BC590FA}" type="datetimeFigureOut">
              <a:rPr lang="hu-HU"/>
              <a:pPr>
                <a:defRPr/>
              </a:pPr>
              <a:t>2020.04.23.</a:t>
            </a:fld>
            <a:endParaRPr lang="hu-HU"/>
          </a:p>
        </p:txBody>
      </p:sp>
      <p:sp>
        <p:nvSpPr>
          <p:cNvPr id="6" name="Élőláb helye 16">
            <a:extLst>
              <a:ext uri="{FF2B5EF4-FFF2-40B4-BE49-F238E27FC236}">
                <a16:creationId xmlns:a16="http://schemas.microsoft.com/office/drawing/2014/main" id="{643AC78F-13A5-4A00-8C5F-E03E7300D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600" y="5649915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28">
            <a:extLst>
              <a:ext uri="{FF2B5EF4-FFF2-40B4-BE49-F238E27FC236}">
                <a16:creationId xmlns:a16="http://schemas.microsoft.com/office/drawing/2014/main" id="{6986F408-28B1-4328-8A11-8D3B790BC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1525" y="5753102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EA8391FB-41F0-4A4B-A01B-FF85FF32308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4767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13">
            <a:extLst>
              <a:ext uri="{FF2B5EF4-FFF2-40B4-BE49-F238E27FC236}">
                <a16:creationId xmlns:a16="http://schemas.microsoft.com/office/drawing/2014/main" id="{FA9DCEA9-9570-4BB5-A596-F4D67EC7B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01CFF-12BB-4361-A310-353DCD1C23B0}" type="datetimeFigureOut">
              <a:rPr lang="hu-HU"/>
              <a:pPr>
                <a:defRPr/>
              </a:pPr>
              <a:t>2020.04.23.</a:t>
            </a:fld>
            <a:endParaRPr lang="hu-HU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42FCE2A0-EF05-44F6-9F2E-A8CB8AAD5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2">
            <a:extLst>
              <a:ext uri="{FF2B5EF4-FFF2-40B4-BE49-F238E27FC236}">
                <a16:creationId xmlns:a16="http://schemas.microsoft.com/office/drawing/2014/main" id="{80D27530-C7D3-4D34-A13F-311947193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71A13-3E91-4C98-8CE4-BC667575AF8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957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13">
            <a:extLst>
              <a:ext uri="{FF2B5EF4-FFF2-40B4-BE49-F238E27FC236}">
                <a16:creationId xmlns:a16="http://schemas.microsoft.com/office/drawing/2014/main" id="{7AE03794-AD13-4E4D-9741-D2F211393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6E4D7-417D-43C7-8825-B38CAF7EAAB0}" type="datetimeFigureOut">
              <a:rPr lang="hu-HU"/>
              <a:pPr>
                <a:defRPr/>
              </a:pPr>
              <a:t>2020.04.23.</a:t>
            </a:fld>
            <a:endParaRPr lang="hu-HU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A8D1E6F7-AC6B-4ACD-ADF4-C7E0692AD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2">
            <a:extLst>
              <a:ext uri="{FF2B5EF4-FFF2-40B4-BE49-F238E27FC236}">
                <a16:creationId xmlns:a16="http://schemas.microsoft.com/office/drawing/2014/main" id="{E548DB0F-1741-4C75-A100-C74B84CCE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63E76-0039-4206-B72F-7C29CB6A6C6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6983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ABBCBEA-D76B-4DF0-B054-28C2330AC0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0177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3A058-ADBD-4DA7-BB76-0D92136FA587}" type="datetimeFigureOut">
              <a:rPr lang="hu-HU"/>
              <a:pPr>
                <a:defRPr/>
              </a:pPr>
              <a:t>2020.04.23.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CC7D852-21EA-41F8-BD9E-354B9F0D8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1" y="6481765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DF70227-210F-4998-BAA1-2FBE78F63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FEC88-EF5C-470F-8F6A-C3A970D2321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6561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erékszögű háromszög 3">
            <a:extLst>
              <a:ext uri="{FF2B5EF4-FFF2-40B4-BE49-F238E27FC236}">
                <a16:creationId xmlns:a16="http://schemas.microsoft.com/office/drawing/2014/main" id="{4B5B6C73-3CA4-4C92-B0DD-D9B6B6621373}"/>
              </a:ext>
            </a:extLst>
          </p:cNvPr>
          <p:cNvSpPr/>
          <p:nvPr/>
        </p:nvSpPr>
        <p:spPr>
          <a:xfrm flipV="1">
            <a:off x="6351" y="6352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Háromszög 4">
            <a:extLst>
              <a:ext uri="{FF2B5EF4-FFF2-40B4-BE49-F238E27FC236}">
                <a16:creationId xmlns:a16="http://schemas.microsoft.com/office/drawing/2014/main" id="{EE03A2CF-5548-4A1F-BED7-0290DFFE3349}"/>
              </a:ext>
            </a:extLst>
          </p:cNvPr>
          <p:cNvSpPr/>
          <p:nvPr/>
        </p:nvSpPr>
        <p:spPr>
          <a:xfrm rot="5400000" flipV="1">
            <a:off x="7553325" y="309564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21802A80-BD36-4EF6-8959-3503426BC9C0}"/>
              </a:ext>
            </a:extLst>
          </p:cNvPr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E5488152-40C7-4A6F-A83B-591227B29F8F}"/>
              </a:ext>
            </a:extLst>
          </p:cNvPr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271466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D16AFD23-6E35-4748-BCCC-06D8DFA2E4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30595-04CB-43C8-ACCF-CE5304F16666}" type="datetimeFigureOut">
              <a:rPr lang="hu-HU"/>
              <a:pPr>
                <a:defRPr/>
              </a:pPr>
              <a:t>2020.04.23.</a:t>
            </a:fld>
            <a:endParaRPr lang="hu-HU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79D68821-BF72-46E6-A45F-147327B3F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375" y="6481765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D1467880-C933-4FB2-B6C3-20B0AD500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264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07E3068B-92A1-45B6-8759-A7F5813282A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91737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22439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22439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13">
            <a:extLst>
              <a:ext uri="{FF2B5EF4-FFF2-40B4-BE49-F238E27FC236}">
                <a16:creationId xmlns:a16="http://schemas.microsoft.com/office/drawing/2014/main" id="{DAC40B9A-4FFC-4F64-B077-4C7589122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94E9F-2C37-4496-9BCE-F3233389BDF3}" type="datetimeFigureOut">
              <a:rPr lang="hu-HU"/>
              <a:pPr>
                <a:defRPr/>
              </a:pPr>
              <a:t>2020.04.23.</a:t>
            </a:fld>
            <a:endParaRPr lang="hu-HU"/>
          </a:p>
        </p:txBody>
      </p:sp>
      <p:sp>
        <p:nvSpPr>
          <p:cNvPr id="6" name="Élőláb helye 2">
            <a:extLst>
              <a:ext uri="{FF2B5EF4-FFF2-40B4-BE49-F238E27FC236}">
                <a16:creationId xmlns:a16="http://schemas.microsoft.com/office/drawing/2014/main" id="{451FA17F-06C3-4126-83EC-67BA69C97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22">
            <a:extLst>
              <a:ext uri="{FF2B5EF4-FFF2-40B4-BE49-F238E27FC236}">
                <a16:creationId xmlns:a16="http://schemas.microsoft.com/office/drawing/2014/main" id="{AE15949B-B764-4336-ACF4-16A17CB8C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FCB28-556F-42F0-9999-92C569668A5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344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5007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1365007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DE7A6445-C823-42CE-9F19-7DD8B240D9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6" y="6481765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1059F-41F0-4375-803D-AE8B9BDC08B8}" type="datetimeFigureOut">
              <a:rPr lang="hu-HU"/>
              <a:pPr>
                <a:defRPr/>
              </a:pPr>
              <a:t>2020.04.23.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A7609D2-02CD-4D8D-AC5E-027D4CDA6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5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414FA5B-8B47-499A-BC36-90E15103C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89839" y="6483352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4C21FF16-E48F-49CE-A660-5C9292CFA98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05973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13">
            <a:extLst>
              <a:ext uri="{FF2B5EF4-FFF2-40B4-BE49-F238E27FC236}">
                <a16:creationId xmlns:a16="http://schemas.microsoft.com/office/drawing/2014/main" id="{0A4F3F83-8D3E-4568-823F-BC594DC83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A27F3-2FA9-4575-9632-62DAE73CB476}" type="datetimeFigureOut">
              <a:rPr lang="hu-HU"/>
              <a:pPr>
                <a:defRPr/>
              </a:pPr>
              <a:t>2020.04.23.</a:t>
            </a:fld>
            <a:endParaRPr lang="hu-HU"/>
          </a:p>
        </p:txBody>
      </p:sp>
      <p:sp>
        <p:nvSpPr>
          <p:cNvPr id="4" name="Élőláb helye 2">
            <a:extLst>
              <a:ext uri="{FF2B5EF4-FFF2-40B4-BE49-F238E27FC236}">
                <a16:creationId xmlns:a16="http://schemas.microsoft.com/office/drawing/2014/main" id="{3EB9DEC4-9132-45C8-B819-64A6F80E6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22">
            <a:extLst>
              <a:ext uri="{FF2B5EF4-FFF2-40B4-BE49-F238E27FC236}">
                <a16:creationId xmlns:a16="http://schemas.microsoft.com/office/drawing/2014/main" id="{120A14B8-98DB-4D01-94D1-5D7B9901E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2D1CE-EACE-4880-A086-A6D6BD3DBBE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9223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>
            <a:extLst>
              <a:ext uri="{FF2B5EF4-FFF2-40B4-BE49-F238E27FC236}">
                <a16:creationId xmlns:a16="http://schemas.microsoft.com/office/drawing/2014/main" id="{45F3CFD4-405D-40A4-B581-D047B7808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CE1E9-5ED2-43B9-9949-1363118C4307}" type="datetimeFigureOut">
              <a:rPr lang="hu-HU"/>
              <a:pPr>
                <a:defRPr/>
              </a:pPr>
              <a:t>2020.04.23.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1F8D488F-F4F1-409F-858E-7424DAF16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22">
            <a:extLst>
              <a:ext uri="{FF2B5EF4-FFF2-40B4-BE49-F238E27FC236}">
                <a16:creationId xmlns:a16="http://schemas.microsoft.com/office/drawing/2014/main" id="{D753DF47-C8AC-46E5-BEA9-8472DF409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7E547-A05E-4F1B-8699-0A7D850688E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361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238FBF3-A59A-4F95-961B-5B869CEE6A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8563" y="6556377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C89BCC54-8363-4558-8339-87A21E575101}" type="datetimeFigureOut">
              <a:rPr lang="hu-HU"/>
              <a:pPr>
                <a:defRPr/>
              </a:pPr>
              <a:t>2020.04.23.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35CE61E-EC7D-4054-8B3B-822BA779D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5063" y="6556377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06C309B-E771-4F2D-A780-2CF87B618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0575" y="6556377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A2EB7A1E-CE5C-4011-B24F-DE5DF7F540A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91489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503508E-4117-4AA4-B263-553F7C73B5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08700" y="6556377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63EE7C1-EE0D-4A02-A79D-E6CE6EEBA3A5}" type="datetimeFigureOut">
              <a:rPr lang="hu-HU"/>
              <a:pPr>
                <a:defRPr/>
              </a:pPr>
              <a:t>2020.04.23.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7A8564A-5A6C-4342-888B-255C583C6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69989" y="6557965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F7E01DC-A668-41AE-BBBB-068D2B19F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1" y="6556377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505FE4FF-5B8E-42D2-8610-18CB48F3EDA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887229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erékszögű háromszög 10">
            <a:extLst>
              <a:ext uri="{FF2B5EF4-FFF2-40B4-BE49-F238E27FC236}">
                <a16:creationId xmlns:a16="http://schemas.microsoft.com/office/drawing/2014/main" id="{14423242-2BF3-4D0C-89A2-D6BC22BA41F4}"/>
              </a:ext>
            </a:extLst>
          </p:cNvPr>
          <p:cNvSpPr/>
          <p:nvPr/>
        </p:nvSpPr>
        <p:spPr>
          <a:xfrm>
            <a:off x="6351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D6B98141-2A7E-433B-878D-8ECF6803D1AC}"/>
              </a:ext>
            </a:extLst>
          </p:cNvPr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E65A1C5E-D610-428A-A191-5FC36D4A5780}"/>
              </a:ext>
            </a:extLst>
          </p:cNvPr>
          <p:cNvCxnSpPr/>
          <p:nvPr/>
        </p:nvCxnSpPr>
        <p:spPr>
          <a:xfrm rot="10800000" flipV="1">
            <a:off x="6469063" y="4948240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ím helye 21">
            <a:extLst>
              <a:ext uri="{FF2B5EF4-FFF2-40B4-BE49-F238E27FC236}">
                <a16:creationId xmlns:a16="http://schemas.microsoft.com/office/drawing/2014/main" id="{C5A425D7-8AA9-4AFC-8A9A-A1C7E45DC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9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030" name="Szöveg helye 12">
            <a:extLst>
              <a:ext uri="{FF2B5EF4-FFF2-40B4-BE49-F238E27FC236}">
                <a16:creationId xmlns:a16="http://schemas.microsoft.com/office/drawing/2014/main" id="{8B19E676-6989-4F26-BBDA-06E17B4D81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14" name="Dátum helye 13">
            <a:extLst>
              <a:ext uri="{FF2B5EF4-FFF2-40B4-BE49-F238E27FC236}">
                <a16:creationId xmlns:a16="http://schemas.microsoft.com/office/drawing/2014/main" id="{C75414FD-9A78-4CF7-A871-89597E877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91075" y="6481765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62C68F-3C4A-47E3-9757-7E17FDA12F11}" type="datetimeFigureOut">
              <a:rPr lang="hu-HU"/>
              <a:pPr>
                <a:defRPr/>
              </a:pPr>
              <a:t>2020.04.23.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866DC4A-6A27-471F-B2E5-DAC3D17F96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1" y="6481765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3" name="Dia számának helye 22">
            <a:extLst>
              <a:ext uri="{FF2B5EF4-FFF2-40B4-BE49-F238E27FC236}">
                <a16:creationId xmlns:a16="http://schemas.microsoft.com/office/drawing/2014/main" id="{01C84129-0AD0-4FFA-9024-D294492071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9839" y="6481765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Century Gothic" panose="020B0502020202020204" pitchFamily="34" charset="0"/>
              </a:defRPr>
            </a:lvl1pPr>
          </a:lstStyle>
          <a:p>
            <a:fld id="{8C5CDDE8-B2AC-41C7-9316-508B9A4E942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574642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9FCC338-C98F-41B1-9C06-F57356DBDD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hu-HU" sz="6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Szövegstilisztika</a:t>
            </a:r>
          </a:p>
        </p:txBody>
      </p:sp>
      <p:sp>
        <p:nvSpPr>
          <p:cNvPr id="8195" name="Alcím 2">
            <a:extLst>
              <a:ext uri="{FF2B5EF4-FFF2-40B4-BE49-F238E27FC236}">
                <a16:creationId xmlns:a16="http://schemas.microsoft.com/office/drawing/2014/main" id="{7DB0288A-0A73-4F53-ABD6-7F61139E2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340" y="2249488"/>
            <a:ext cx="8061325" cy="1752600"/>
          </a:xfrm>
        </p:spPr>
        <p:txBody>
          <a:bodyPr/>
          <a:lstStyle/>
          <a:p>
            <a:pPr marR="0" eaLnBrk="1" hangingPunct="1">
              <a:spcBef>
                <a:spcPct val="0"/>
              </a:spcBef>
            </a:pPr>
            <a:endParaRPr lang="hu-HU" altLang="hu-HU">
              <a:ln>
                <a:noFill/>
              </a:ln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BF731D5-3A21-4990-A7D7-8E9C6A36A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SZÖVEGSTÍLUS ÖSSZETEVŐI,     MEGHATÁROZÓI</a:t>
            </a:r>
            <a:endParaRPr lang="hu-HU" dirty="0"/>
          </a:p>
        </p:txBody>
      </p:sp>
      <p:sp>
        <p:nvSpPr>
          <p:cNvPr id="17411" name="Tartalom helye 2">
            <a:extLst>
              <a:ext uri="{FF2B5EF4-FFF2-40B4-BE49-F238E27FC236}">
                <a16:creationId xmlns:a16="http://schemas.microsoft.com/office/drawing/2014/main" id="{A6F09D30-2B27-400F-B21F-2F37CE857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 eaLnBrk="1" hangingPunct="1">
              <a:buClr>
                <a:srgbClr val="FFFF00"/>
              </a:buClr>
              <a:buFont typeface="Century Gothic" panose="020B0502020202020204" pitchFamily="34" charset="0"/>
              <a:buAutoNum type="arabicParenR" startAt="3"/>
            </a:pPr>
            <a:r>
              <a:rPr lang="hu-HU" altLang="hu-HU">
                <a:solidFill>
                  <a:srgbClr val="FFFF00"/>
                </a:solidFill>
              </a:rPr>
              <a:t>A szövegkonstrukció összetevői:</a:t>
            </a:r>
          </a:p>
          <a:p>
            <a:pPr marL="952500" lvl="1" indent="-514350" eaLnBrk="1" hangingPunct="1">
              <a:buClr>
                <a:schemeClr val="tx1"/>
              </a:buClr>
              <a:buFont typeface="Century Gothic" panose="020B0502020202020204" pitchFamily="34" charset="0"/>
              <a:buAutoNum type="alphaLcParenR"/>
            </a:pPr>
            <a:r>
              <a:rPr lang="hu-HU" altLang="hu-HU" sz="2800"/>
              <a:t>Beszédmódok (Narratopoétika):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/>
              <a:t>belső történés elbeszélése</a:t>
            </a:r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/>
              <a:t>a szereplő belső világában végbemenő történések elbeszélése </a:t>
            </a:r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/>
              <a:t>a tapasztalatok kevésbé egységesek (szubjektivitás)</a:t>
            </a:r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/>
              <a:t>a stiláris eszköztárnak kiemelt szerep jut (metafora)</a:t>
            </a:r>
          </a:p>
          <a:p>
            <a:pPr marL="1730375" lvl="4" indent="-514350" eaLnBrk="1" hangingPunct="1">
              <a:buClr>
                <a:schemeClr val="tx1"/>
              </a:buClr>
              <a:buNone/>
            </a:pPr>
            <a:endParaRPr lang="hu-HU" altLang="hu-HU" sz="2400"/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u-HU" alt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97B555E-DA5D-42FE-B422-D9938409A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SZÖVEGSTÍLUS ÖSSZETEVŐI,     MEGHATÁROZÓI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FCDE9FC-89D0-4EB3-84D2-C3BD1D5E3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 eaLnBrk="1" hangingPunct="1">
              <a:buClr>
                <a:srgbClr val="FFFF00"/>
              </a:buClr>
              <a:buFont typeface="Century Gothic" pitchFamily="34" charset="0"/>
              <a:buAutoNum type="arabicParenR" startAt="3"/>
              <a:defRPr/>
            </a:pPr>
            <a:r>
              <a:rPr lang="hu-HU" dirty="0">
                <a:solidFill>
                  <a:srgbClr val="FFFF00"/>
                </a:solidFill>
              </a:rPr>
              <a:t>A szövegkonstrukció összetevői:</a:t>
            </a:r>
          </a:p>
          <a:p>
            <a:pPr marL="952500" lvl="1" indent="-514350" eaLnBrk="1" hangingPunct="1">
              <a:buClr>
                <a:schemeClr val="tx1"/>
              </a:buClr>
              <a:buFont typeface="Century Gothic" pitchFamily="34" charset="0"/>
              <a:buAutoNum type="alphaLcParenR"/>
              <a:defRPr/>
            </a:pPr>
            <a:r>
              <a:rPr lang="hu-HU" sz="2800" dirty="0"/>
              <a:t>Beszédmódok (</a:t>
            </a:r>
            <a:r>
              <a:rPr lang="hu-HU" sz="2800" dirty="0" err="1"/>
              <a:t>Narratopoétika</a:t>
            </a:r>
            <a:r>
              <a:rPr lang="hu-HU" sz="2800" dirty="0"/>
              <a:t>):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belső történés elbeszélése (példa)</a:t>
            </a:r>
          </a:p>
          <a:p>
            <a:pPr marL="1501775" lvl="3" indent="-514350" eaLnBrk="1" hangingPunct="1">
              <a:buClr>
                <a:schemeClr val="tx1"/>
              </a:buClr>
              <a:buNone/>
              <a:defRPr/>
            </a:pPr>
            <a:endParaRPr lang="hu-HU" sz="1100" dirty="0"/>
          </a:p>
          <a:p>
            <a:pPr marL="0" indent="0" algn="just">
              <a:buNone/>
              <a:defRPr/>
            </a:pPr>
            <a:r>
              <a:rPr lang="hu-HU" sz="2200" b="1" i="1" dirty="0"/>
              <a:t>„Megszűnt körülötte a világ. Nem látta a nagy búzatáblát, se a körülötte dolgozó embereket, nem ismert senkit, semmit, nem volt múltja, jövője, egész valója az egyetlen nagy akarattá keményedett.  S érezte, hogy az egész belseje, gyomra átalakult s hihetetlen munkára képes. Amint szikrázó szemével belenézett a világba, képes lett volna vállalkozni arra, hogy a kévéket úgy eregesse magába, mint cséplőgépnél az etető a dobba.” </a:t>
            </a:r>
          </a:p>
          <a:p>
            <a:pPr marL="0" indent="0" algn="r">
              <a:buNone/>
              <a:defRPr/>
            </a:pPr>
            <a:r>
              <a:rPr lang="hu-HU" sz="2200" b="1" dirty="0"/>
              <a:t>(Móricz)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3F76F5A-2DCA-4243-AEDA-3138E2D4C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SZÖVEGSTÍLUS ÖSSZETEVŐI,     MEGHATÁROZÓI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1F40E1C-5B6F-4475-A65F-81FAA0AB1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 eaLnBrk="1" hangingPunct="1">
              <a:buClr>
                <a:srgbClr val="FFFF00"/>
              </a:buClr>
              <a:buFont typeface="Century Gothic" panose="020B0502020202020204" pitchFamily="34" charset="0"/>
              <a:buAutoNum type="arabicParenR" startAt="3"/>
            </a:pPr>
            <a:r>
              <a:rPr lang="hu-HU" altLang="hu-HU">
                <a:solidFill>
                  <a:srgbClr val="FFFF00"/>
                </a:solidFill>
              </a:rPr>
              <a:t>A szövegkonstrukció összetevői:</a:t>
            </a:r>
          </a:p>
          <a:p>
            <a:pPr marL="952500" lvl="1" indent="-514350" eaLnBrk="1" hangingPunct="1">
              <a:buClr>
                <a:schemeClr val="tx1"/>
              </a:buClr>
              <a:buFont typeface="Century Gothic" panose="020B0502020202020204" pitchFamily="34" charset="0"/>
              <a:buAutoNum type="alphaLcParenR"/>
            </a:pPr>
            <a:r>
              <a:rPr lang="hu-HU" altLang="hu-HU" sz="2800"/>
              <a:t>Beszédmódok (Narratopoétika):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/>
              <a:t>egyenes beszéd</a:t>
            </a:r>
            <a:endParaRPr lang="hu-HU" altLang="hu-HU" sz="2400"/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/>
              <a:t>szó szerinti idézés </a:t>
            </a:r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/>
              <a:t>befogadás szempontjából a legkönnyebb szövegforma</a:t>
            </a:r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u-HU" altLang="hu-HU" sz="1000"/>
          </a:p>
          <a:p>
            <a:pPr marL="1730375" lvl="4" indent="-514350" eaLnBrk="1" hangingPunct="1">
              <a:buClr>
                <a:schemeClr val="tx1"/>
              </a:buClr>
              <a:buNone/>
            </a:pPr>
            <a:r>
              <a:rPr lang="hu-HU" altLang="hu-HU" sz="2000" b="1" i="1"/>
              <a:t>„- Hát az mi? </a:t>
            </a:r>
          </a:p>
          <a:p>
            <a:pPr marL="1730375" lvl="4" indent="-514350" eaLnBrk="1" hangingPunct="1">
              <a:buClr>
                <a:schemeClr val="tx1"/>
              </a:buClr>
              <a:buNone/>
            </a:pPr>
            <a:r>
              <a:rPr lang="hu-HU" altLang="hu-HU" sz="2000" b="1" i="1"/>
              <a:t>- Az biza templom – felelte Galambos.</a:t>
            </a:r>
          </a:p>
          <a:p>
            <a:pPr marL="1730375" lvl="4" indent="-514350" eaLnBrk="1" hangingPunct="1">
              <a:buClr>
                <a:schemeClr val="tx1"/>
              </a:buClr>
              <a:buNone/>
            </a:pPr>
            <a:r>
              <a:rPr lang="hu-HU" altLang="hu-HU" sz="2000" b="1" i="1"/>
              <a:t>- S mi csinálnak vélle?</a:t>
            </a:r>
          </a:p>
          <a:p>
            <a:pPr marL="1730375" lvl="4" indent="-514350" eaLnBrk="1" hangingPunct="1">
              <a:buClr>
                <a:schemeClr val="tx1"/>
              </a:buClr>
              <a:buNone/>
            </a:pPr>
            <a:r>
              <a:rPr lang="hu-HU" altLang="hu-HU" sz="2000" b="1" i="1"/>
              <a:t>- Javítják.” 		</a:t>
            </a:r>
            <a:r>
              <a:rPr lang="hu-HU" altLang="hu-HU" sz="2000" b="1"/>
              <a:t>(Tamási Áron)</a:t>
            </a:r>
          </a:p>
          <a:p>
            <a:pPr marL="577850" indent="-514350" eaLnBrk="1" hangingPunct="1">
              <a:buClr>
                <a:schemeClr val="tx1"/>
              </a:buClr>
              <a:buFontTx/>
              <a:buChar char="-"/>
            </a:pPr>
            <a:endParaRPr lang="hu-HU" altLang="hu-HU" sz="2000" b="1"/>
          </a:p>
          <a:p>
            <a:pPr marL="577850" indent="-514350" eaLnBrk="1" hangingPunct="1">
              <a:buClr>
                <a:schemeClr val="tx1"/>
              </a:buClr>
              <a:buNone/>
            </a:pPr>
            <a:endParaRPr lang="hu-HU" altLang="hu-HU" sz="2000" b="1"/>
          </a:p>
          <a:p>
            <a:pPr marL="1730375" lvl="4" indent="-514350" eaLnBrk="1" hangingPunct="1">
              <a:buClr>
                <a:schemeClr val="tx1"/>
              </a:buClr>
              <a:buNone/>
            </a:pPr>
            <a:endParaRPr lang="hu-HU" altLang="hu-HU" sz="2400"/>
          </a:p>
          <a:p>
            <a:pPr marL="952500" lvl="1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u-HU" altLang="hu-HU" sz="3100"/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u-HU" altLang="hu-H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376BE3-9830-4A90-AAA8-A7EFF5053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SZÖVEGSTÍLUS ÖSSZETEVŐI,     MEGHATÁROZÓI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A928784-4992-4F94-9C44-284B4E7A9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 eaLnBrk="1" hangingPunct="1">
              <a:buClr>
                <a:srgbClr val="FFFF00"/>
              </a:buClr>
              <a:buFont typeface="Century Gothic" pitchFamily="34" charset="0"/>
              <a:buAutoNum type="arabicParenR" startAt="3"/>
              <a:defRPr/>
            </a:pPr>
            <a:r>
              <a:rPr lang="hu-HU" dirty="0">
                <a:solidFill>
                  <a:srgbClr val="FFFF00"/>
                </a:solidFill>
              </a:rPr>
              <a:t>A szövegkonstrukció összetevői:</a:t>
            </a:r>
          </a:p>
          <a:p>
            <a:pPr marL="952500" lvl="1" indent="-514350" eaLnBrk="1" hangingPunct="1">
              <a:buClr>
                <a:schemeClr val="tx1"/>
              </a:buClr>
              <a:buFont typeface="Century Gothic" pitchFamily="34" charset="0"/>
              <a:buAutoNum type="alphaLcParenR"/>
              <a:defRPr/>
            </a:pPr>
            <a:r>
              <a:rPr lang="hu-HU" sz="2800" dirty="0"/>
              <a:t>Beszédmódok (</a:t>
            </a:r>
            <a:r>
              <a:rPr lang="hu-HU" sz="2800" dirty="0" err="1"/>
              <a:t>Narratopoétika</a:t>
            </a:r>
            <a:r>
              <a:rPr lang="hu-HU" sz="2800" dirty="0"/>
              <a:t>):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függő beszéd</a:t>
            </a:r>
            <a:endParaRPr lang="hu-HU" sz="2400" dirty="0"/>
          </a:p>
          <a:p>
            <a:pPr marL="1730375" lvl="4" indent="-514350" eaLnBrk="1" hangingPunct="1">
              <a:buClr>
                <a:schemeClr val="tx1"/>
              </a:buClr>
              <a:buFont typeface="Arial" charset="0"/>
              <a:buChar char="•"/>
              <a:defRPr/>
            </a:pPr>
            <a:r>
              <a:rPr lang="hu-HU" sz="2400" dirty="0"/>
              <a:t>más szavainak nem szó szerinti idézése</a:t>
            </a:r>
          </a:p>
          <a:p>
            <a:pPr marL="1730375" lvl="4" indent="-514350" eaLnBrk="1" hangingPunct="1">
              <a:buClr>
                <a:schemeClr val="tx1"/>
              </a:buClr>
              <a:buFont typeface="Arial" charset="0"/>
              <a:buChar char="•"/>
              <a:defRPr/>
            </a:pPr>
            <a:r>
              <a:rPr lang="hu-HU" sz="2400" dirty="0"/>
              <a:t>az eredeti nyilatkozatnak csak a tartalmát foglalja magába</a:t>
            </a:r>
          </a:p>
          <a:p>
            <a:pPr marL="1730375" lvl="4" indent="-514350" eaLnBrk="1" hangingPunct="1">
              <a:buClr>
                <a:schemeClr val="tx1"/>
              </a:buClr>
              <a:buFont typeface="Arial" charset="0"/>
              <a:buChar char="•"/>
              <a:defRPr/>
            </a:pPr>
            <a:r>
              <a:rPr lang="hu-HU" sz="2400" dirty="0"/>
              <a:t>a stílus az elbeszélői szólamhoz igazodik</a:t>
            </a:r>
          </a:p>
          <a:p>
            <a:pPr marL="1730375" lvl="4" indent="-514350" eaLnBrk="1" hangingPunct="1">
              <a:buClr>
                <a:schemeClr val="tx1"/>
              </a:buClr>
              <a:buFont typeface="Arial" charset="0"/>
              <a:buChar char="•"/>
              <a:defRPr/>
            </a:pPr>
            <a:r>
              <a:rPr lang="hu-HU" sz="2400" dirty="0"/>
              <a:t>befogadása nem problematikus</a:t>
            </a:r>
          </a:p>
          <a:p>
            <a:pPr marL="1730375" lvl="4" indent="-514350" eaLnBrk="1" hangingPunct="1">
              <a:buClr>
                <a:schemeClr val="tx1"/>
              </a:buClr>
              <a:buFont typeface="Arial" charset="0"/>
              <a:buChar char="•"/>
              <a:defRPr/>
            </a:pPr>
            <a:endParaRPr lang="hu-HU" sz="2400" dirty="0"/>
          </a:p>
          <a:p>
            <a:pPr marL="1730375" lvl="4" indent="-514350" eaLnBrk="1" hangingPunct="1">
              <a:buClr>
                <a:schemeClr val="tx1"/>
              </a:buClr>
              <a:buFont typeface="Arial" charset="0"/>
              <a:buChar char="•"/>
              <a:defRPr/>
            </a:pPr>
            <a:endParaRPr lang="hu-HU" sz="2400" dirty="0"/>
          </a:p>
          <a:p>
            <a:pPr marL="1730375" lvl="4" indent="-514350" eaLnBrk="1" hangingPunct="1">
              <a:buClr>
                <a:schemeClr val="tx1"/>
              </a:buClr>
              <a:buFont typeface="Arial" charset="0"/>
              <a:buChar char="•"/>
              <a:defRPr/>
            </a:pPr>
            <a:endParaRPr lang="hu-HU" sz="1000" dirty="0"/>
          </a:p>
          <a:p>
            <a:pPr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E67610E-D0B9-43C5-9E71-A9447368C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SZÖVEGSTÍLUS ÖSSZETEVŐI,     MEGHATÁROZÓI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33C0F70-F57E-4143-914A-BD9AE261C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 eaLnBrk="1" hangingPunct="1">
              <a:buClr>
                <a:srgbClr val="FFFF00"/>
              </a:buClr>
              <a:buFont typeface="Century Gothic" pitchFamily="34" charset="0"/>
              <a:buAutoNum type="arabicParenR" startAt="3"/>
              <a:defRPr/>
            </a:pPr>
            <a:r>
              <a:rPr lang="hu-HU" dirty="0">
                <a:solidFill>
                  <a:srgbClr val="FFFF00"/>
                </a:solidFill>
              </a:rPr>
              <a:t>A szövegkonstrukció összetevői:</a:t>
            </a:r>
          </a:p>
          <a:p>
            <a:pPr marL="952500" lvl="1" indent="-514350" eaLnBrk="1" hangingPunct="1">
              <a:buClr>
                <a:schemeClr val="tx1"/>
              </a:buClr>
              <a:buFont typeface="Century Gothic" pitchFamily="34" charset="0"/>
              <a:buAutoNum type="alphaLcParenR"/>
              <a:defRPr/>
            </a:pPr>
            <a:r>
              <a:rPr lang="hu-HU" sz="2800" dirty="0"/>
              <a:t>Beszédmódok (</a:t>
            </a:r>
            <a:r>
              <a:rPr lang="hu-HU" sz="2800" dirty="0" err="1"/>
              <a:t>Narratopoétika</a:t>
            </a:r>
            <a:r>
              <a:rPr lang="hu-HU" sz="2800" dirty="0"/>
              <a:t>):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függő beszéd (példa)</a:t>
            </a:r>
          </a:p>
          <a:p>
            <a:pPr marL="0" lvl="3" indent="0" eaLnBrk="1" hangingPunct="1">
              <a:buClr>
                <a:schemeClr val="tx1"/>
              </a:buClr>
              <a:buNone/>
              <a:defRPr/>
            </a:pPr>
            <a:endParaRPr lang="hu-HU" sz="2200" b="1" i="1" dirty="0"/>
          </a:p>
          <a:p>
            <a:pPr marL="0" lvl="3" indent="0" eaLnBrk="1" hangingPunct="1">
              <a:buClr>
                <a:schemeClr val="tx1"/>
              </a:buClr>
              <a:buNone/>
              <a:defRPr/>
            </a:pPr>
            <a:r>
              <a:rPr lang="hu-HU" sz="2200" b="1" i="1" dirty="0"/>
              <a:t>„Sok borzalmon kellett-e keresztülmenned? –, s azt feleltem, attól függ, mit tart borzalomnak.” </a:t>
            </a:r>
            <a:r>
              <a:rPr lang="hu-HU" sz="2200" b="1" dirty="0"/>
              <a:t>(Kertész Imre)</a:t>
            </a:r>
          </a:p>
          <a:p>
            <a:pPr marL="0" lvl="3" indent="0" eaLnBrk="1" hangingPunct="1">
              <a:buClr>
                <a:schemeClr val="tx1"/>
              </a:buClr>
              <a:buNone/>
              <a:defRPr/>
            </a:pPr>
            <a:endParaRPr lang="hu-HU" sz="2200" b="1" dirty="0"/>
          </a:p>
          <a:p>
            <a:pPr marL="0" lvl="3" indent="0" eaLnBrk="1" hangingPunct="1">
              <a:buClr>
                <a:schemeClr val="tx1"/>
              </a:buClr>
              <a:buNone/>
              <a:defRPr/>
            </a:pPr>
            <a:r>
              <a:rPr lang="hu-HU" sz="2200" b="1" i="1" dirty="0"/>
              <a:t>„Végigfutott az életén Uri, és úgy találta: számtalanszor gondolhatta volna, hogy annál rosszabb, mint ami ővele, senkivel sem esett, és mégsem gondolta úgy.”</a:t>
            </a:r>
          </a:p>
          <a:p>
            <a:pPr marL="0" lvl="3" indent="0" eaLnBrk="1" hangingPunct="1">
              <a:buClr>
                <a:schemeClr val="tx1"/>
              </a:buClr>
              <a:buNone/>
              <a:defRPr/>
            </a:pPr>
            <a:r>
              <a:rPr lang="hu-HU" sz="2200" b="1" dirty="0"/>
              <a:t>						 (Spiró György)</a:t>
            </a:r>
          </a:p>
          <a:p>
            <a:pPr marL="0" lvl="3" indent="0" eaLnBrk="1" hangingPunct="1">
              <a:buClr>
                <a:schemeClr val="tx1"/>
              </a:buClr>
              <a:buNone/>
              <a:defRPr/>
            </a:pPr>
            <a:endParaRPr lang="hu-HU" sz="2200" b="1" dirty="0"/>
          </a:p>
          <a:p>
            <a:pPr marL="0" lvl="3" indent="0" eaLnBrk="1" hangingPunct="1">
              <a:buClr>
                <a:schemeClr val="tx1"/>
              </a:buClr>
              <a:buNone/>
              <a:defRPr/>
            </a:pPr>
            <a:endParaRPr lang="hu-HU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E83D245-ECB8-4D99-BF25-F23BE0866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SZÖVEGSTÍLUS ÖSSZETEVŐI,     MEGHATÁROZÓI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75420A5-C8D5-4CAE-A276-5D93288DC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 eaLnBrk="1" hangingPunct="1">
              <a:buClr>
                <a:srgbClr val="FFFF00"/>
              </a:buClr>
              <a:buFont typeface="Century Gothic" panose="020B0502020202020204" pitchFamily="34" charset="0"/>
              <a:buAutoNum type="arabicParenR" startAt="3"/>
            </a:pPr>
            <a:r>
              <a:rPr lang="hu-HU" altLang="hu-HU">
                <a:solidFill>
                  <a:srgbClr val="FFFF00"/>
                </a:solidFill>
              </a:rPr>
              <a:t>A szövegkonstrukció összetevői:</a:t>
            </a:r>
          </a:p>
          <a:p>
            <a:pPr marL="952500" lvl="1" indent="-514350" eaLnBrk="1" hangingPunct="1">
              <a:buClr>
                <a:schemeClr val="tx1"/>
              </a:buClr>
              <a:buFont typeface="Century Gothic" panose="020B0502020202020204" pitchFamily="34" charset="0"/>
              <a:buAutoNum type="alphaLcParenR"/>
            </a:pPr>
            <a:r>
              <a:rPr lang="hu-HU" altLang="hu-HU" sz="2800"/>
              <a:t>Beszédmódok (Narratopoétika):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/>
              <a:t>szabad függő beszéd</a:t>
            </a:r>
            <a:endParaRPr lang="hu-HU" altLang="hu-HU" sz="2400"/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/>
              <a:t>rejtett idézés → narrátor beszéde, de (valószínűsíthető) szereplői nézőpont</a:t>
            </a:r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/>
              <a:t>beszélői nézőpontok (stílusok) közti határok elmosása</a:t>
            </a:r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/>
              <a:t>belső történések megjelenítése</a:t>
            </a:r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u-HU" altLang="hu-H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FEF44E9-E7E7-431D-A510-39B9A308A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SZÖVEGSTÍLUS ÖSSZETEVŐI,     MEGHATÁROZÓI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9EA0A36-280B-4782-A496-CCEE432D6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857375"/>
            <a:ext cx="8229600" cy="4572000"/>
          </a:xfrm>
        </p:spPr>
        <p:txBody>
          <a:bodyPr/>
          <a:lstStyle/>
          <a:p>
            <a:pPr marL="577850" indent="-514350" eaLnBrk="1" hangingPunct="1">
              <a:buClr>
                <a:srgbClr val="FFFF00"/>
              </a:buClr>
              <a:buFont typeface="Century Gothic" pitchFamily="34" charset="0"/>
              <a:buAutoNum type="arabicParenR" startAt="3"/>
              <a:defRPr/>
            </a:pPr>
            <a:r>
              <a:rPr lang="hu-HU" dirty="0">
                <a:solidFill>
                  <a:srgbClr val="FFFF00"/>
                </a:solidFill>
              </a:rPr>
              <a:t>A szövegkonstrukció összetevői:</a:t>
            </a:r>
          </a:p>
          <a:p>
            <a:pPr marL="952500" lvl="1" indent="-514350" eaLnBrk="1" hangingPunct="1">
              <a:buClr>
                <a:schemeClr val="tx1"/>
              </a:buClr>
              <a:buFont typeface="Century Gothic" pitchFamily="34" charset="0"/>
              <a:buAutoNum type="alphaLcParenR"/>
              <a:defRPr/>
            </a:pPr>
            <a:r>
              <a:rPr lang="hu-HU" sz="2800" dirty="0"/>
              <a:t>Beszédmódok (</a:t>
            </a:r>
            <a:r>
              <a:rPr lang="hu-HU" sz="2800" dirty="0" err="1"/>
              <a:t>Narratopoétika</a:t>
            </a:r>
            <a:r>
              <a:rPr lang="hu-HU" sz="2800" dirty="0"/>
              <a:t>):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szabad függő beszéd (példa)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1600" dirty="0"/>
          </a:p>
          <a:p>
            <a:pPr marL="0" lvl="3" indent="0" algn="just" eaLnBrk="1" hangingPunct="1">
              <a:buClr>
                <a:schemeClr val="tx1"/>
              </a:buClr>
              <a:buNone/>
              <a:defRPr/>
            </a:pPr>
            <a:r>
              <a:rPr lang="hu-HU" b="1" dirty="0"/>
              <a:t>„A kert mellett </a:t>
            </a:r>
            <a:r>
              <a:rPr lang="hu-HU" b="1" dirty="0" err="1"/>
              <a:t>bodászva</a:t>
            </a:r>
            <a:r>
              <a:rPr lang="hu-HU" b="1" dirty="0"/>
              <a:t> ment el, minden vaspálcáját megérintette egy ujjal, s bepillantott a Nagytemplom óriás épülettömegére. </a:t>
            </a:r>
            <a:r>
              <a:rPr lang="hu-HU" b="1" dirty="0">
                <a:solidFill>
                  <a:srgbClr val="002060"/>
                </a:solidFill>
              </a:rPr>
              <a:t>A könyvet nem kellett volna beköttetnie, amiatt nincsen most pénze. </a:t>
            </a:r>
            <a:r>
              <a:rPr lang="hu-HU" b="1" dirty="0"/>
              <a:t>De akkor azt gondolta magában, hogy hogy ha azt a könyvet meg nem csináltatja, akkor nem érdemes tovább élni (…). </a:t>
            </a:r>
            <a:r>
              <a:rPr lang="hu-HU" b="1" dirty="0">
                <a:solidFill>
                  <a:srgbClr val="002060"/>
                </a:solidFill>
              </a:rPr>
              <a:t>Azt semmiség megtenni, hogy az ember egy hónapig mindennap elmenjen a két kofa előtt s soha egyetlen szem almát ne egyen…” 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			</a:t>
            </a:r>
            <a:r>
              <a:rPr lang="hu-HU" b="1" dirty="0"/>
              <a:t>        (Móricz)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908EEAC-0506-40FD-AFB0-3AAE68248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SZÖVEGSTÍLUS ÖSSZETEVŐI,     MEGHATÁROZÓI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EEDBF0D-2C12-4480-9B2F-93B5FE3FB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 eaLnBrk="1" hangingPunct="1">
              <a:buClr>
                <a:srgbClr val="FFFF00"/>
              </a:buClr>
              <a:buFont typeface="Century Gothic" pitchFamily="34" charset="0"/>
              <a:buAutoNum type="arabicParenR" startAt="3"/>
              <a:defRPr/>
            </a:pPr>
            <a:r>
              <a:rPr lang="hu-HU" dirty="0">
                <a:solidFill>
                  <a:srgbClr val="FFFF00"/>
                </a:solidFill>
              </a:rPr>
              <a:t>A szövegkonstrukció összetevői:</a:t>
            </a:r>
          </a:p>
          <a:p>
            <a:pPr marL="952500" lvl="1" indent="-514350" eaLnBrk="1" hangingPunct="1">
              <a:buClr>
                <a:schemeClr val="tx1"/>
              </a:buClr>
              <a:buFont typeface="Century Gothic" pitchFamily="34" charset="0"/>
              <a:buAutoNum type="alphaLcParenR"/>
              <a:defRPr/>
            </a:pPr>
            <a:r>
              <a:rPr lang="hu-HU" sz="2800" dirty="0"/>
              <a:t>Beszédmódok (</a:t>
            </a:r>
            <a:r>
              <a:rPr lang="hu-HU" sz="2800" dirty="0" err="1"/>
              <a:t>Narratopoétika</a:t>
            </a:r>
            <a:r>
              <a:rPr lang="hu-HU" sz="2800" dirty="0"/>
              <a:t>):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szabad függő beszéd (példa)</a:t>
            </a:r>
          </a:p>
          <a:p>
            <a:pPr marL="1501775" lvl="3" indent="-514350" eaLnBrk="1" hangingPunct="1">
              <a:buClr>
                <a:schemeClr val="tx1"/>
              </a:buClr>
              <a:buNone/>
              <a:defRPr/>
            </a:pPr>
            <a:endParaRPr lang="hu-HU" sz="1600" dirty="0"/>
          </a:p>
          <a:p>
            <a:pPr marL="1501775" lvl="3" indent="-514350" eaLnBrk="1" hangingPunct="1">
              <a:buClr>
                <a:schemeClr val="tx1"/>
              </a:buClr>
              <a:buNone/>
              <a:defRPr/>
            </a:pPr>
            <a:endParaRPr lang="hu-HU" sz="1600" dirty="0"/>
          </a:p>
          <a:p>
            <a:pPr marL="0" lvl="3" indent="0" algn="just" eaLnBrk="1" hangingPunct="1">
              <a:buClr>
                <a:schemeClr val="tx1"/>
              </a:buClr>
              <a:buNone/>
              <a:defRPr/>
            </a:pPr>
            <a:r>
              <a:rPr lang="hu-HU" b="1" dirty="0"/>
              <a:t>„Megköszönte Stefinek, de többet nem ment el. Nem ért rá. Úgy szólván egész nap fűtött. </a:t>
            </a:r>
            <a:r>
              <a:rPr lang="hu-HU" b="1" dirty="0">
                <a:solidFill>
                  <a:srgbClr val="002060"/>
                </a:solidFill>
              </a:rPr>
              <a:t>Náluk </a:t>
            </a:r>
            <a:r>
              <a:rPr lang="hu-HU" b="1" dirty="0"/>
              <a:t>a fűtéssel volt a legtöbb baj. </a:t>
            </a:r>
            <a:r>
              <a:rPr lang="hu-HU" b="1" dirty="0" err="1"/>
              <a:t>Vizyék</a:t>
            </a:r>
            <a:r>
              <a:rPr lang="hu-HU" b="1" dirty="0"/>
              <a:t> kályhái egytől egyig rosszul fűtenek.”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			</a:t>
            </a:r>
            <a:r>
              <a:rPr lang="hu-HU" b="1" dirty="0"/>
              <a:t>        							(Kosztolányi)</a:t>
            </a:r>
          </a:p>
          <a:p>
            <a:pPr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CF1C93-B8FA-4124-B649-581C930E7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SZÖVEGSTÍLUS ÖSSZETEVŐI,     MEGHATÁROZÓI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48835A6-95C8-419B-B2EF-1B9C89F7E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832350"/>
          </a:xfrm>
        </p:spPr>
        <p:txBody>
          <a:bodyPr/>
          <a:lstStyle/>
          <a:p>
            <a:pPr marL="577850" indent="-514350" eaLnBrk="1" hangingPunct="1">
              <a:buClr>
                <a:srgbClr val="FFFF00"/>
              </a:buClr>
              <a:buFont typeface="Century Gothic" panose="020B0502020202020204" pitchFamily="34" charset="0"/>
              <a:buAutoNum type="arabicParenR" startAt="3"/>
            </a:pPr>
            <a:r>
              <a:rPr lang="hu-HU" altLang="hu-HU">
                <a:solidFill>
                  <a:srgbClr val="FFFF00"/>
                </a:solidFill>
              </a:rPr>
              <a:t>A szövegkonstrukció összetevői:</a:t>
            </a:r>
          </a:p>
          <a:p>
            <a:pPr marL="952500" lvl="1" indent="-514350" eaLnBrk="1" hangingPunct="1">
              <a:buClr>
                <a:schemeClr val="tx1"/>
              </a:buClr>
              <a:buFont typeface="Century Gothic" panose="020B0502020202020204" pitchFamily="34" charset="0"/>
              <a:buAutoNum type="alphaLcParenR" startAt="2"/>
            </a:pPr>
            <a:r>
              <a:rPr lang="hu-HU" altLang="hu-HU" sz="2800"/>
              <a:t>Mondathasadás (Péter Mihály):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/>
              <a:t>egy megnyilatkozás két vagy több közlési egységre való hasadása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 i="1"/>
              <a:t>erős hasadás</a:t>
            </a:r>
            <a:r>
              <a:rPr lang="hu-HU" altLang="hu-HU" sz="2800"/>
              <a:t>: a két rész feltételezi egymást, hiányosak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 i="1"/>
              <a:t>közepes hasadás</a:t>
            </a:r>
            <a:r>
              <a:rPr lang="hu-HU" altLang="hu-HU" sz="2800"/>
              <a:t>: az egyik rész feltételezi a másikat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 i="1"/>
              <a:t>gyenge hasadás</a:t>
            </a:r>
            <a:r>
              <a:rPr lang="hu-HU" altLang="hu-HU" sz="2800"/>
              <a:t>: egyik rész sem feltételezi a másikat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sz="2800"/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sz="2800"/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EFF78FD-E227-4C1D-9C2C-F10A5FC77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SZÖVEGSTÍLUS ÖSSZETEVŐI,     MEGHATÁROZÓI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C17DF4D-3E43-44FD-AE4A-CDD1F67DF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832350"/>
          </a:xfrm>
        </p:spPr>
        <p:txBody>
          <a:bodyPr/>
          <a:lstStyle/>
          <a:p>
            <a:pPr marL="579437" indent="-514350" eaLnBrk="1" hangingPunct="1">
              <a:buClr>
                <a:srgbClr val="FFFF00"/>
              </a:buClr>
              <a:buFont typeface="+mj-lt"/>
              <a:buAutoNum type="arabicParenR" startAt="3"/>
              <a:defRPr/>
            </a:pPr>
            <a:r>
              <a:rPr lang="hu-HU" dirty="0">
                <a:solidFill>
                  <a:srgbClr val="FFFF00"/>
                </a:solidFill>
              </a:rPr>
              <a:t>A szövegkonstrukció összetevői:</a:t>
            </a:r>
          </a:p>
          <a:p>
            <a:pPr marL="954087" lvl="1" indent="-514350" eaLnBrk="1" hangingPunct="1">
              <a:buClr>
                <a:schemeClr val="tx1"/>
              </a:buClr>
              <a:buFont typeface="+mj-lt"/>
              <a:buAutoNum type="alphaLcParenR" startAt="2"/>
              <a:defRPr/>
            </a:pPr>
            <a:r>
              <a:rPr lang="hu-HU" sz="2800" dirty="0"/>
              <a:t>Mondathasadás (példák):</a:t>
            </a:r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erős hasadás:</a:t>
            </a:r>
          </a:p>
          <a:p>
            <a:pPr marL="1503362" lvl="3" indent="-514350" eaLnBrk="1" hangingPunct="1">
              <a:buClr>
                <a:schemeClr val="tx1"/>
              </a:buClr>
              <a:buNone/>
              <a:defRPr/>
            </a:pPr>
            <a:r>
              <a:rPr lang="hu-HU" dirty="0"/>
              <a:t>	</a:t>
            </a:r>
            <a:r>
              <a:rPr lang="hu-HU" b="1" dirty="0"/>
              <a:t>	„Én a szálakat az istennek nem tudom.</a:t>
            </a:r>
          </a:p>
          <a:p>
            <a:pPr marL="1503362" lvl="3" indent="-514350" eaLnBrk="1" hangingPunct="1">
              <a:buClr>
                <a:schemeClr val="tx1"/>
              </a:buClr>
              <a:buNone/>
              <a:defRPr/>
            </a:pPr>
            <a:r>
              <a:rPr lang="hu-HU" b="1" dirty="0"/>
              <a:t>		Sem felgombolyítani, sem elengedni, nem.” </a:t>
            </a:r>
            <a:endParaRPr lang="hu-HU" sz="2800" b="1" dirty="0"/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közepes hasadás: </a:t>
            </a:r>
          </a:p>
          <a:p>
            <a:pPr marL="1503362" lvl="3" indent="-514350" eaLnBrk="1" hangingPunct="1">
              <a:buClr>
                <a:schemeClr val="tx1"/>
              </a:buClr>
              <a:buNone/>
              <a:defRPr/>
            </a:pPr>
            <a:r>
              <a:rPr lang="hu-HU" b="1" dirty="0"/>
              <a:t>		„Arany is mindent odaadott a verseinek. Az 	egészséget. A boldogságot, az életet.” </a:t>
            </a:r>
            <a:endParaRPr lang="hu-HU" sz="2800" dirty="0"/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i="1" dirty="0"/>
              <a:t>gyenge hasadás</a:t>
            </a:r>
            <a:r>
              <a:rPr lang="hu-HU" sz="2800" dirty="0"/>
              <a:t>:</a:t>
            </a:r>
          </a:p>
          <a:p>
            <a:pPr marL="1731962" lvl="4" indent="-514350" eaLnBrk="1" hangingPunct="1">
              <a:buClr>
                <a:schemeClr val="tx1"/>
              </a:buClr>
              <a:buNone/>
              <a:defRPr/>
            </a:pPr>
            <a:r>
              <a:rPr lang="hu-HU" dirty="0"/>
              <a:t>	 </a:t>
            </a:r>
            <a:r>
              <a:rPr lang="hu-HU" b="1" dirty="0"/>
              <a:t>Mennem kell dolgozni. Elindulok. Nincs kedvem az 	egészhez.</a:t>
            </a:r>
          </a:p>
          <a:p>
            <a:pPr eaLnBrk="1" hangingPunct="1"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CA7172-D928-4773-98FA-2D6B17CE2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SZÖVEGSTILISZTIKA JELLEMZŐI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9FCE8BE-4489-4423-946B-90796FB9A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endParaRPr lang="hu-HU" altLang="hu-HU" sz="2800"/>
          </a:p>
          <a:p>
            <a:pPr eaLnBrk="1" hangingPunct="1"/>
            <a:r>
              <a:rPr lang="hu-HU" altLang="hu-HU" sz="2800"/>
              <a:t>a szövegegész stílusával foglalkozik</a:t>
            </a:r>
          </a:p>
          <a:p>
            <a:pPr eaLnBrk="1" hangingPunct="1"/>
            <a:r>
              <a:rPr lang="hu-HU" altLang="hu-HU" sz="2800"/>
              <a:t>szövegtan és stilisztika interdiszciplináris kapcsolatára épül</a:t>
            </a:r>
          </a:p>
          <a:p>
            <a:pPr eaLnBrk="1" hangingPunct="1"/>
            <a:r>
              <a:rPr lang="hu-HU" altLang="hu-HU" sz="2800"/>
              <a:t>stílus csakis szövegben vizsgálható</a:t>
            </a:r>
          </a:p>
          <a:p>
            <a:pPr eaLnBrk="1" hangingPunct="1"/>
            <a:r>
              <a:rPr lang="hu-HU" altLang="hu-HU" sz="2800"/>
              <a:t>stíluskohézió = stiláris elemek összetartó ereje </a:t>
            </a:r>
          </a:p>
          <a:p>
            <a:pPr eaLnBrk="1" hangingPunct="1"/>
            <a:r>
              <a:rPr lang="hu-HU" altLang="hu-HU" sz="2800"/>
              <a:t>a nyelvi szintek stílusértéke csak szövegben érvényesülhet</a:t>
            </a:r>
          </a:p>
          <a:p>
            <a:pPr eaLnBrk="1" hangingPunct="1"/>
            <a:endParaRPr lang="hu-HU" altLang="hu-HU" sz="2800"/>
          </a:p>
          <a:p>
            <a:pPr eaLnBrk="1" hangingPunct="1"/>
            <a:endParaRPr lang="hu-HU" altLang="hu-HU" sz="2800"/>
          </a:p>
          <a:p>
            <a:pPr eaLnBrk="1" hangingPunct="1"/>
            <a:endParaRPr lang="hu-HU" altLang="hu-HU" sz="2800"/>
          </a:p>
          <a:p>
            <a:pPr eaLnBrk="1" hangingPunct="1"/>
            <a:endParaRPr lang="hu-HU" altLang="hu-H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B1AF581-410D-4C8F-8E17-5CE1240CC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SZÖVEGSTÍLUS ÖSSZETEVŐI,     MEGHATÁROZÓI</a:t>
            </a:r>
            <a:endParaRPr lang="hu-HU" dirty="0"/>
          </a:p>
        </p:txBody>
      </p:sp>
      <p:sp>
        <p:nvSpPr>
          <p:cNvPr id="20483" name="Tartalom helye 2">
            <a:extLst>
              <a:ext uri="{FF2B5EF4-FFF2-40B4-BE49-F238E27FC236}">
                <a16:creationId xmlns:a16="http://schemas.microsoft.com/office/drawing/2014/main" id="{2B93904D-87A0-445E-AE94-16234F14A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9437" indent="-514350" eaLnBrk="1" hangingPunct="1">
              <a:buClr>
                <a:srgbClr val="FFFF00"/>
              </a:buClr>
              <a:buFont typeface="+mj-lt"/>
              <a:buAutoNum type="arabicParenR" startAt="3"/>
              <a:defRPr/>
            </a:pPr>
            <a:r>
              <a:rPr lang="hu-HU" dirty="0">
                <a:solidFill>
                  <a:srgbClr val="FFFF00"/>
                </a:solidFill>
              </a:rPr>
              <a:t>A szövegkonstrukció összetevői:</a:t>
            </a:r>
          </a:p>
          <a:p>
            <a:pPr marL="954087" lvl="1" indent="-514350" eaLnBrk="1" hangingPunct="1">
              <a:buClr>
                <a:schemeClr val="tx1"/>
              </a:buClr>
              <a:buFont typeface="+mj-lt"/>
              <a:buAutoNum type="alphaLcParenR" startAt="3"/>
              <a:defRPr/>
            </a:pPr>
            <a:r>
              <a:rPr lang="hu-HU" sz="2800" dirty="0"/>
              <a:t>Mondatok közti (logikai) kapcsolatok:</a:t>
            </a:r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600" dirty="0"/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600" dirty="0"/>
              <a:t>kötőszók = jelölt kapcsolat</a:t>
            </a:r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600" dirty="0"/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600" dirty="0"/>
              <a:t>jelöletlen kapcsolat = többértelmű, stiláris szempontból hatásosabb</a:t>
            </a:r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600" dirty="0"/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600" dirty="0"/>
              <a:t>Pl.: </a:t>
            </a:r>
            <a:r>
              <a:rPr lang="hu-HU" sz="2600" i="1" dirty="0"/>
              <a:t>Boldog, szomorú dal </a:t>
            </a:r>
            <a:r>
              <a:rPr lang="hu-HU" sz="2600" dirty="0"/>
              <a:t>cím többértelműsége</a:t>
            </a:r>
          </a:p>
          <a:p>
            <a:pPr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2FBA295-9D6D-49D4-860B-5CF592AFB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SZÖVEGSTÍLUS ÖSSZETEVŐI,     MEGHATÁROZÓI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890DF28-33D7-4360-A909-F8BD1389C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 eaLnBrk="1" hangingPunct="1">
              <a:buClr>
                <a:srgbClr val="FFFF00"/>
              </a:buClr>
              <a:buFont typeface="Century Gothic" panose="020B0502020202020204" pitchFamily="34" charset="0"/>
              <a:buAutoNum type="arabicParenR" startAt="3"/>
            </a:pPr>
            <a:r>
              <a:rPr lang="hu-HU" altLang="hu-HU">
                <a:solidFill>
                  <a:srgbClr val="FFFF00"/>
                </a:solidFill>
              </a:rPr>
              <a:t>A szövegkonstrukció összetevői:</a:t>
            </a:r>
          </a:p>
          <a:p>
            <a:pPr marL="952500" lvl="1" indent="-514350" eaLnBrk="1" hangingPunct="1">
              <a:buClr>
                <a:schemeClr val="tx1"/>
              </a:buClr>
              <a:buFont typeface="Century Gothic" panose="020B0502020202020204" pitchFamily="34" charset="0"/>
              <a:buAutoNum type="alphaLcParenR" startAt="4"/>
            </a:pPr>
            <a:r>
              <a:rPr lang="hu-HU" altLang="hu-HU" sz="2800"/>
              <a:t>Szófaji dominancia: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/>
              <a:t>nominális stílus:</a:t>
            </a:r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/>
              <a:t>névszók túlsúlya → állapotszerűség</a:t>
            </a:r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/>
              <a:t>kötőszók hiánya → tömör, szaggatott közlés</a:t>
            </a:r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/>
              <a:t>impresszionizmusban meghatározó</a:t>
            </a:r>
            <a:endParaRPr lang="hu-HU" altLang="hu-HU"/>
          </a:p>
          <a:p>
            <a:pPr marL="1730375" lvl="4" indent="-514350" eaLnBrk="1" hangingPunct="1">
              <a:buClr>
                <a:schemeClr val="tx1"/>
              </a:buClr>
              <a:buNone/>
            </a:pPr>
            <a:r>
              <a:rPr lang="hu-HU" altLang="hu-HU" b="1"/>
              <a:t>	</a:t>
            </a:r>
          </a:p>
          <a:p>
            <a:pPr marL="1730375" lvl="4" indent="-514350" eaLnBrk="1" hangingPunct="1">
              <a:buClr>
                <a:schemeClr val="tx1"/>
              </a:buClr>
              <a:buNone/>
            </a:pPr>
            <a:r>
              <a:rPr lang="hu-HU" altLang="hu-HU" b="1"/>
              <a:t>	Pl.: </a:t>
            </a:r>
            <a:r>
              <a:rPr lang="hu-HU" altLang="hu-HU" b="1" i="1"/>
              <a:t>„Svájc. Zerge, bércek, szédület.</a:t>
            </a:r>
          </a:p>
          <a:p>
            <a:pPr marL="1730375" lvl="4" indent="-514350" eaLnBrk="1" hangingPunct="1">
              <a:buClr>
                <a:schemeClr val="tx1"/>
              </a:buClr>
              <a:buNone/>
            </a:pPr>
            <a:r>
              <a:rPr lang="hu-HU" altLang="hu-HU" b="1" i="1"/>
              <a:t>		     Sikló. Major felhők felett.</a:t>
            </a:r>
          </a:p>
          <a:p>
            <a:pPr marL="1730375" lvl="4" indent="-514350" eaLnBrk="1" hangingPunct="1">
              <a:buClr>
                <a:schemeClr val="tx1"/>
              </a:buClr>
              <a:buNone/>
            </a:pPr>
            <a:r>
              <a:rPr lang="hu-HU" altLang="hu-HU" b="1" i="1"/>
              <a:t>		     Sötétzöld völgyek, jégmező:</a:t>
            </a:r>
          </a:p>
          <a:p>
            <a:pPr marL="1730375" lvl="4" indent="-514350" eaLnBrk="1" hangingPunct="1">
              <a:buClr>
                <a:schemeClr val="tx1"/>
              </a:buClr>
              <a:buNone/>
            </a:pPr>
            <a:r>
              <a:rPr lang="hu-HU" altLang="hu-HU" b="1" i="1"/>
              <a:t>		     Harapni friss a levegő.”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2455EF-2507-4717-8BDD-4A0B2F643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SZÖVEGSTÍLUS ÖSSZETEVŐI,     MEGHATÁROZÓI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F4CFF94-7EDC-4627-8F27-D50DBDD6E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 eaLnBrk="1" hangingPunct="1">
              <a:buClr>
                <a:srgbClr val="FFFF00"/>
              </a:buClr>
              <a:buFont typeface="Century Gothic" panose="020B0502020202020204" pitchFamily="34" charset="0"/>
              <a:buAutoNum type="arabicParenR" startAt="3"/>
            </a:pPr>
            <a:r>
              <a:rPr lang="hu-HU" altLang="hu-HU">
                <a:solidFill>
                  <a:srgbClr val="FFFF00"/>
                </a:solidFill>
              </a:rPr>
              <a:t>A szövegkonstrukció összetevői:</a:t>
            </a:r>
          </a:p>
          <a:p>
            <a:pPr marL="952500" lvl="1" indent="-514350" eaLnBrk="1" hangingPunct="1">
              <a:buClr>
                <a:schemeClr val="tx1"/>
              </a:buClr>
              <a:buFont typeface="Century Gothic" panose="020B0502020202020204" pitchFamily="34" charset="0"/>
              <a:buAutoNum type="alphaLcParenR" startAt="4"/>
            </a:pPr>
            <a:r>
              <a:rPr lang="hu-HU" altLang="hu-HU" sz="2800"/>
              <a:t>Szófaji dominancia: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/>
              <a:t>verbális stílus:</a:t>
            </a:r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/>
              <a:t>igei állítmányok túlsúlya</a:t>
            </a:r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/>
              <a:t>mozgalmasság, dinamizmus</a:t>
            </a:r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/>
              <a:t>expresszionizmusban meghatározó</a:t>
            </a:r>
          </a:p>
          <a:p>
            <a:pPr marL="952500" lvl="1" indent="-514350" eaLnBrk="1" hangingPunct="1">
              <a:buClr>
                <a:schemeClr val="tx1"/>
              </a:buClr>
              <a:buNone/>
            </a:pPr>
            <a:endParaRPr lang="hu-HU" altLang="hu-HU" sz="1800" b="1"/>
          </a:p>
          <a:p>
            <a:pPr marL="952500" lvl="1" indent="-514350" eaLnBrk="1" hangingPunct="1">
              <a:buClr>
                <a:schemeClr val="tx1"/>
              </a:buClr>
              <a:buNone/>
            </a:pPr>
            <a:r>
              <a:rPr lang="hu-HU" altLang="hu-HU" sz="2000" b="1"/>
              <a:t>Pl.: „</a:t>
            </a:r>
            <a:r>
              <a:rPr lang="hu-HU" altLang="hu-HU" sz="2000" b="1" i="1"/>
              <a:t>Ni – Ámerikában e nagy palotának a dús ura – milliomos</a:t>
            </a:r>
          </a:p>
          <a:p>
            <a:pPr marL="952500" lvl="1" indent="-514350" eaLnBrk="1" hangingPunct="1">
              <a:buClr>
                <a:schemeClr val="tx1"/>
              </a:buClr>
              <a:buNone/>
            </a:pPr>
            <a:r>
              <a:rPr lang="hu-HU" altLang="hu-HU" sz="2000" b="1" i="1"/>
              <a:t>      Rendel, levelez, sürög, üzleteit köti, telefonoz.”</a:t>
            </a:r>
            <a:endParaRPr lang="hu-HU" altLang="hu-HU" sz="20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7E8336B-697F-48A4-B3E5-F25F723D1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SZÖVEGSTÍLUS ÖSSZETEVŐI,     MEGHATÁROZÓI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55E9F5D-CDB5-4DDF-B089-041CC017C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 eaLnBrk="1" hangingPunct="1">
              <a:buClr>
                <a:srgbClr val="FFFF00"/>
              </a:buClr>
              <a:buFont typeface="Century Gothic" panose="020B0502020202020204" pitchFamily="34" charset="0"/>
              <a:buAutoNum type="arabicParenR" startAt="3"/>
            </a:pPr>
            <a:r>
              <a:rPr lang="hu-HU" altLang="hu-HU">
                <a:solidFill>
                  <a:srgbClr val="FFFF00"/>
                </a:solidFill>
              </a:rPr>
              <a:t>A szövegkonstrukció összetevői:</a:t>
            </a:r>
          </a:p>
          <a:p>
            <a:pPr marL="952500" lvl="1" indent="-514350" eaLnBrk="1" hangingPunct="1">
              <a:buClr>
                <a:schemeClr val="tx1"/>
              </a:buClr>
              <a:buFont typeface="Century Gothic" panose="020B0502020202020204" pitchFamily="34" charset="0"/>
              <a:buAutoNum type="alphaLcParenR" startAt="5"/>
            </a:pPr>
            <a:r>
              <a:rPr lang="hu-HU" altLang="hu-HU" sz="2800"/>
              <a:t>Ellipszis: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/>
              <a:t>egymáshoz kapcsolódó elemek egyike hiányzik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/>
              <a:t>a többi elem őrzi a helyét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/>
              <a:t>hétköznapi beszédet is meghatározza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/>
              <a:t>stílushiba, ha értelemzavaró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24A6F5-0786-4A67-ABEF-50D69807A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SZÖVEGEK ÉS STÍLUSOK KÖZTI PÁRBESZÉD (ÁTHALLÁS)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551E1FD-48B2-4BDB-B43D-0F589BCB3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4"/>
            <a:ext cx="8229600" cy="4975225"/>
          </a:xfrm>
        </p:spPr>
        <p:txBody>
          <a:bodyPr/>
          <a:lstStyle/>
          <a:p>
            <a:pPr marL="577850" indent="-514350">
              <a:buClr>
                <a:srgbClr val="FFFF00"/>
              </a:buClr>
              <a:buFont typeface="Century Gothic" panose="020B0502020202020204" pitchFamily="34" charset="0"/>
              <a:buAutoNum type="arabicParenR"/>
            </a:pPr>
            <a:r>
              <a:rPr lang="hu-HU" altLang="hu-HU" dirty="0">
                <a:solidFill>
                  <a:srgbClr val="FFFF00"/>
                </a:solidFill>
              </a:rPr>
              <a:t>Az áthallás fogalma(i):</a:t>
            </a:r>
          </a:p>
          <a:p>
            <a:pPr marL="577850" indent="-5143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 dirty="0"/>
              <a:t>többféle elnevezés: </a:t>
            </a:r>
            <a:r>
              <a:rPr lang="hu-HU" altLang="hu-HU" sz="2400" dirty="0"/>
              <a:t>allúzió, </a:t>
            </a:r>
            <a:r>
              <a:rPr lang="hu-HU" altLang="hu-HU" sz="2400" dirty="0" err="1"/>
              <a:t>evokáció</a:t>
            </a:r>
            <a:r>
              <a:rPr lang="hu-HU" altLang="hu-HU" sz="2400" dirty="0"/>
              <a:t>, </a:t>
            </a:r>
            <a:r>
              <a:rPr lang="hu-HU" altLang="hu-HU" sz="2400" dirty="0" err="1"/>
              <a:t>transztextualitás</a:t>
            </a:r>
            <a:r>
              <a:rPr lang="hu-HU" altLang="hu-HU" sz="2400" dirty="0"/>
              <a:t>, intertextualitás</a:t>
            </a:r>
          </a:p>
          <a:p>
            <a:pPr marL="577850" indent="-514350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sz="2400" dirty="0"/>
          </a:p>
          <a:p>
            <a:pPr marL="577850" indent="-5143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 dirty="0"/>
              <a:t>irodalmi és köznapi kommunikációban is jelen van</a:t>
            </a:r>
          </a:p>
          <a:p>
            <a:pPr marL="577850" indent="-514350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sz="2800" dirty="0"/>
          </a:p>
          <a:p>
            <a:pPr marL="577850" indent="-5143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 dirty="0"/>
              <a:t>megítélése, használata koronként változó</a:t>
            </a:r>
          </a:p>
          <a:p>
            <a:pPr marL="577850" indent="-514350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sz="2800" dirty="0"/>
          </a:p>
          <a:p>
            <a:pPr marL="63500" indent="0">
              <a:buClr>
                <a:schemeClr val="tx1"/>
              </a:buClr>
              <a:buNone/>
            </a:pPr>
            <a:endParaRPr lang="hu-HU" alt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1C2147B-0A7E-4C71-9325-90BF1299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SZÖVEGEK ÉS STÍLUSOK KÖZTI PÁRBESZÉD (ÁTHALLÁS)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45F89C6-7107-465D-8D26-9C49D730A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>
              <a:buClr>
                <a:srgbClr val="FFFF00"/>
              </a:buClr>
              <a:buFont typeface="Century Gothic" panose="020B0502020202020204" pitchFamily="34" charset="0"/>
              <a:buAutoNum type="arabicParenR" startAt="2"/>
            </a:pPr>
            <a:r>
              <a:rPr lang="hu-HU" altLang="hu-HU" dirty="0">
                <a:solidFill>
                  <a:srgbClr val="FFFF00"/>
                </a:solidFill>
              </a:rPr>
              <a:t>Az áthallás formái, jellemzői:</a:t>
            </a:r>
          </a:p>
          <a:p>
            <a:pPr marL="952500" lvl="1" indent="-514350">
              <a:buClr>
                <a:schemeClr val="tx1"/>
              </a:buClr>
              <a:buFont typeface="Century Gothic" panose="020B0502020202020204" pitchFamily="34" charset="0"/>
              <a:buAutoNum type="alphaLcParenR"/>
            </a:pPr>
            <a:r>
              <a:rPr lang="hu-HU" altLang="hu-HU" sz="2800" dirty="0"/>
              <a:t>Jelöltsége: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 dirty="0"/>
              <a:t> jelölt vagy jelöletlen kapcsolat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sz="2800" dirty="0"/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 dirty="0"/>
              <a:t>mindkettő a befogadástól függ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sz="2800" dirty="0"/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 dirty="0"/>
              <a:t>jelöletlen esetében probléma: </a:t>
            </a:r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/>
              <a:t>felismerem-e?</a:t>
            </a:r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/>
              <a:t>mennyire önkényes az összekapcsolás?</a:t>
            </a:r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u-HU" altLang="hu-HU" sz="2700" dirty="0"/>
          </a:p>
          <a:p>
            <a:pPr marL="952500" lvl="1" indent="-514350">
              <a:buClr>
                <a:schemeClr val="tx1"/>
              </a:buClr>
              <a:buNone/>
            </a:pPr>
            <a:endParaRPr lang="hu-HU" alt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7EC2675-2448-43EF-8E08-A32C68B10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SZÖVEGEK ÉS STÍLUSOK KÖZTI PÁRBESZÉD (ÁTHALLÁS)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EB877F7-BA13-493F-9496-A9609FA4E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>
              <a:buClr>
                <a:srgbClr val="FFFF00"/>
              </a:buClr>
              <a:buFont typeface="Century Gothic" pitchFamily="34" charset="0"/>
              <a:buAutoNum type="arabicParenR" startAt="2"/>
              <a:defRPr/>
            </a:pPr>
            <a:r>
              <a:rPr lang="hu-HU" dirty="0">
                <a:solidFill>
                  <a:srgbClr val="FFFF00"/>
                </a:solidFill>
              </a:rPr>
              <a:t>Az áthallás formái, jellemzői:</a:t>
            </a:r>
          </a:p>
          <a:p>
            <a:pPr marL="952500" lvl="1" indent="-514350">
              <a:buClr>
                <a:schemeClr val="tx1"/>
              </a:buClr>
              <a:buFont typeface="Century Gothic" pitchFamily="34" charset="0"/>
              <a:buAutoNum type="alphaLcParenR"/>
              <a:defRPr/>
            </a:pPr>
            <a:r>
              <a:rPr lang="hu-HU" sz="2800" dirty="0"/>
              <a:t>Jelöltsége:</a:t>
            </a:r>
          </a:p>
          <a:p>
            <a:pPr marL="952500" lvl="1" indent="-514350">
              <a:buClr>
                <a:schemeClr val="tx1"/>
              </a:buClr>
              <a:buNone/>
              <a:defRPr/>
            </a:pPr>
            <a:endParaRPr lang="hu-HU" sz="2800" dirty="0"/>
          </a:p>
          <a:p>
            <a:pPr marL="0" indent="0" algn="just" eaLnBrk="1" hangingPunct="1">
              <a:buClr>
                <a:schemeClr val="tx1"/>
              </a:buClr>
              <a:buNone/>
              <a:defRPr/>
            </a:pPr>
            <a:r>
              <a:rPr lang="hu-HU" sz="2200" b="1" dirty="0"/>
              <a:t>„</a:t>
            </a:r>
            <a:r>
              <a:rPr lang="hu-HU" sz="2200" b="1" dirty="0" err="1"/>
              <a:t>Felpócolt</a:t>
            </a:r>
            <a:r>
              <a:rPr lang="hu-HU" sz="2200" b="1" dirty="0"/>
              <a:t> vánkossal a háta mögött ül az ágyban, enyhén leereszkedő mosollyal nézve zavaromat. </a:t>
            </a:r>
            <a:r>
              <a:rPr lang="hu-HU" sz="2200" b="1" i="1" dirty="0">
                <a:solidFill>
                  <a:schemeClr val="accent6"/>
                </a:solidFill>
              </a:rPr>
              <a:t>Egy sápadt nő egy kis szobában. </a:t>
            </a:r>
            <a:r>
              <a:rPr lang="hu-HU" sz="2200" b="1" dirty="0"/>
              <a:t>Add ide a levest. A csészében szürke lé löttyen, ahogy a megdermedt zsír elszakad a porcelánfaltól.”</a:t>
            </a:r>
          </a:p>
          <a:p>
            <a:pPr marL="0" indent="0" algn="just" eaLnBrk="1" hangingPunct="1">
              <a:buClr>
                <a:schemeClr val="tx1"/>
              </a:buClr>
              <a:buNone/>
              <a:defRPr/>
            </a:pPr>
            <a:endParaRPr lang="hu-HU" sz="2000" dirty="0"/>
          </a:p>
          <a:p>
            <a:pPr marL="0" indent="0" algn="r" eaLnBrk="1" hangingPunct="1">
              <a:buClr>
                <a:schemeClr val="tx1"/>
              </a:buClr>
              <a:buNone/>
              <a:defRPr/>
            </a:pPr>
            <a:r>
              <a:rPr lang="hu-HU" sz="2000" b="1" dirty="0"/>
              <a:t>(Esterházy Péter: </a:t>
            </a:r>
            <a:r>
              <a:rPr lang="hu-HU" sz="2000" b="1" i="1" dirty="0"/>
              <a:t>A szív segédigéi</a:t>
            </a:r>
            <a:r>
              <a:rPr lang="hu-HU" sz="2000" b="1" dirty="0"/>
              <a:t>)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800" dirty="0"/>
          </a:p>
          <a:p>
            <a:pPr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3951C07F-E560-47C2-B3F7-C0EA64AEA146}"/>
              </a:ext>
            </a:extLst>
          </p:cNvPr>
          <p:cNvSpPr/>
          <p:nvPr/>
        </p:nvSpPr>
        <p:spPr>
          <a:xfrm>
            <a:off x="277836" y="1206305"/>
            <a:ext cx="434691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Nem volt riadalom a pusztán</a:t>
            </a:r>
            <a:br>
              <a:rPr lang="hu-HU" dirty="0"/>
            </a:br>
            <a:r>
              <a:rPr lang="hu-HU" dirty="0"/>
              <a:t>amikor megszülettem én</a:t>
            </a:r>
            <a:br>
              <a:rPr lang="hu-HU" dirty="0"/>
            </a:br>
            <a:r>
              <a:rPr lang="hu-HU" dirty="0"/>
              <a:t>váratlanul, </a:t>
            </a:r>
            <a:r>
              <a:rPr lang="hu-HU" dirty="0" err="1"/>
              <a:t>hivatlanul</a:t>
            </a:r>
            <a:r>
              <a:rPr lang="hu-HU" dirty="0"/>
              <a:t> tán</a:t>
            </a:r>
            <a:br>
              <a:rPr lang="hu-HU" dirty="0"/>
            </a:br>
            <a:r>
              <a:rPr lang="hu-HU" dirty="0"/>
              <a:t>halottak </a:t>
            </a:r>
            <a:r>
              <a:rPr lang="hu-HU" dirty="0" err="1"/>
              <a:t>estelén</a:t>
            </a:r>
            <a:r>
              <a:rPr lang="hu-HU" dirty="0"/>
              <a:t>.</a:t>
            </a:r>
          </a:p>
          <a:p>
            <a:endParaRPr lang="hu-HU" dirty="0"/>
          </a:p>
          <a:p>
            <a:r>
              <a:rPr lang="hu-HU" dirty="0"/>
              <a:t>Novemberben, halottak napján,</a:t>
            </a:r>
            <a:br>
              <a:rPr lang="hu-HU" dirty="0"/>
            </a:br>
            <a:r>
              <a:rPr lang="hu-HU" dirty="0" err="1"/>
              <a:t>gyertyagyujtáskor</a:t>
            </a:r>
            <a:r>
              <a:rPr lang="hu-HU" dirty="0"/>
              <a:t>, amidőn</a:t>
            </a:r>
            <a:br>
              <a:rPr lang="hu-HU" dirty="0"/>
            </a:br>
            <a:r>
              <a:rPr lang="hu-HU" dirty="0"/>
              <a:t>a puszta népe künn könnyezett</a:t>
            </a:r>
            <a:br>
              <a:rPr lang="hu-HU" dirty="0"/>
            </a:br>
            <a:r>
              <a:rPr lang="hu-HU" dirty="0"/>
              <a:t>a dombos temetőn.</a:t>
            </a:r>
          </a:p>
          <a:p>
            <a:endParaRPr lang="hu-HU" dirty="0"/>
          </a:p>
          <a:p>
            <a:r>
              <a:rPr lang="hu-HU" dirty="0"/>
              <a:t>Harangszókor, mikor a szomszéd</a:t>
            </a:r>
            <a:br>
              <a:rPr lang="hu-HU" dirty="0"/>
            </a:br>
            <a:r>
              <a:rPr lang="hu-HU" dirty="0"/>
              <a:t>falvak magas sirkertjei</a:t>
            </a:r>
            <a:br>
              <a:rPr lang="hu-HU" dirty="0"/>
            </a:br>
            <a:r>
              <a:rPr lang="hu-HU" dirty="0"/>
              <a:t>hirtelen testvér őrtüzekként</a:t>
            </a:r>
            <a:br>
              <a:rPr lang="hu-HU" dirty="0"/>
            </a:br>
            <a:r>
              <a:rPr lang="hu-HU" dirty="0"/>
              <a:t>elkezdtek fényleni.</a:t>
            </a:r>
          </a:p>
          <a:p>
            <a:endParaRPr lang="hu-HU" dirty="0"/>
          </a:p>
          <a:p>
            <a:r>
              <a:rPr lang="hu-HU" dirty="0"/>
              <a:t>A völgyben egy kis házban akkor</a:t>
            </a:r>
            <a:br>
              <a:rPr lang="hu-HU" dirty="0"/>
            </a:br>
            <a:r>
              <a:rPr lang="hu-HU" dirty="0"/>
              <a:t>szédült boldog kínra anyánk.</a:t>
            </a:r>
            <a:br>
              <a:rPr lang="hu-HU" dirty="0"/>
            </a:br>
            <a:r>
              <a:rPr lang="hu-HU" dirty="0"/>
              <a:t>Elképzelem a téli tájat</a:t>
            </a:r>
            <a:br>
              <a:rPr lang="hu-HU" dirty="0"/>
            </a:br>
            <a:r>
              <a:rPr lang="hu-HU" dirty="0"/>
              <a:t>és azt az éjszakát.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D426BBA9-86C4-49E9-ABD8-43795A9898B1}"/>
              </a:ext>
            </a:extLst>
          </p:cNvPr>
          <p:cNvSpPr/>
          <p:nvPr/>
        </p:nvSpPr>
        <p:spPr>
          <a:xfrm>
            <a:off x="4294164" y="2293260"/>
            <a:ext cx="46845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hu-HU" dirty="0">
              <a:solidFill>
                <a:prstClr val="white"/>
              </a:solidFill>
            </a:endParaRPr>
          </a:p>
          <a:p>
            <a:pPr lvl="0"/>
            <a:r>
              <a:rPr lang="hu-HU" dirty="0">
                <a:solidFill>
                  <a:prstClr val="white"/>
                </a:solidFill>
              </a:rPr>
              <a:t>Körül a halál diadalma,</a:t>
            </a:r>
            <a:br>
              <a:rPr lang="hu-HU" dirty="0">
                <a:solidFill>
                  <a:prstClr val="white"/>
                </a:solidFill>
              </a:rPr>
            </a:br>
            <a:r>
              <a:rPr lang="hu-HU" dirty="0">
                <a:solidFill>
                  <a:prstClr val="white"/>
                </a:solidFill>
              </a:rPr>
              <a:t>gyertyás, kisértő ünnepély</a:t>
            </a:r>
            <a:br>
              <a:rPr lang="hu-HU" dirty="0">
                <a:solidFill>
                  <a:prstClr val="white"/>
                </a:solidFill>
              </a:rPr>
            </a:br>
            <a:r>
              <a:rPr lang="hu-HU" dirty="0">
                <a:solidFill>
                  <a:prstClr val="white"/>
                </a:solidFill>
              </a:rPr>
              <a:t>és lent egy váratlan sikoltás</a:t>
            </a:r>
            <a:br>
              <a:rPr lang="hu-HU" dirty="0">
                <a:solidFill>
                  <a:prstClr val="white"/>
                </a:solidFill>
              </a:rPr>
            </a:br>
            <a:r>
              <a:rPr lang="hu-HU" dirty="0">
                <a:solidFill>
                  <a:prstClr val="white"/>
                </a:solidFill>
              </a:rPr>
              <a:t>a párás völgy ölén.</a:t>
            </a:r>
          </a:p>
          <a:p>
            <a:pPr lvl="0"/>
            <a:endParaRPr lang="hu-HU" dirty="0">
              <a:solidFill>
                <a:prstClr val="white"/>
              </a:solidFill>
            </a:endParaRPr>
          </a:p>
          <a:p>
            <a:pPr lvl="0"/>
            <a:r>
              <a:rPr lang="hu-HU" dirty="0">
                <a:solidFill>
                  <a:prstClr val="white"/>
                </a:solidFill>
              </a:rPr>
              <a:t>Fönt </a:t>
            </a:r>
            <a:r>
              <a:rPr lang="hu-HU" dirty="0" err="1">
                <a:solidFill>
                  <a:prstClr val="white"/>
                </a:solidFill>
              </a:rPr>
              <a:t>sirás</a:t>
            </a:r>
            <a:r>
              <a:rPr lang="hu-HU" dirty="0">
                <a:solidFill>
                  <a:prstClr val="white"/>
                </a:solidFill>
              </a:rPr>
              <a:t>, tompa jaj, harangszó</a:t>
            </a:r>
            <a:br>
              <a:rPr lang="hu-HU" dirty="0">
                <a:solidFill>
                  <a:prstClr val="white"/>
                </a:solidFill>
              </a:rPr>
            </a:br>
            <a:r>
              <a:rPr lang="hu-HU" dirty="0">
                <a:solidFill>
                  <a:prstClr val="white"/>
                </a:solidFill>
              </a:rPr>
              <a:t>és lentről a völgy mint meleg</a:t>
            </a:r>
            <a:br>
              <a:rPr lang="hu-HU" dirty="0">
                <a:solidFill>
                  <a:prstClr val="white"/>
                </a:solidFill>
              </a:rPr>
            </a:br>
            <a:r>
              <a:rPr lang="hu-HU" dirty="0">
                <a:solidFill>
                  <a:prstClr val="white"/>
                </a:solidFill>
              </a:rPr>
              <a:t>tenyér </a:t>
            </a:r>
            <a:r>
              <a:rPr lang="hu-HU" dirty="0" err="1">
                <a:solidFill>
                  <a:prstClr val="white"/>
                </a:solidFill>
              </a:rPr>
              <a:t>fölnyujt</a:t>
            </a:r>
            <a:r>
              <a:rPr lang="hu-HU" dirty="0">
                <a:solidFill>
                  <a:prstClr val="white"/>
                </a:solidFill>
              </a:rPr>
              <a:t> vigaszul egy kis</a:t>
            </a:r>
            <a:br>
              <a:rPr lang="hu-HU" dirty="0">
                <a:solidFill>
                  <a:prstClr val="white"/>
                </a:solidFill>
              </a:rPr>
            </a:br>
            <a:r>
              <a:rPr lang="hu-HU" dirty="0">
                <a:solidFill>
                  <a:prstClr val="white"/>
                </a:solidFill>
              </a:rPr>
              <a:t>sikongó életet.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80A0DA44-10F5-4A2E-AE85-EC88BB239468}"/>
              </a:ext>
            </a:extLst>
          </p:cNvPr>
          <p:cNvSpPr/>
          <p:nvPr/>
        </p:nvSpPr>
        <p:spPr>
          <a:xfrm>
            <a:off x="4294164" y="120630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hu-HU" dirty="0">
                <a:solidFill>
                  <a:prstClr val="white"/>
                </a:solidFill>
              </a:rPr>
              <a:t>Egy sápadt nő egy kis szobában</a:t>
            </a:r>
            <a:br>
              <a:rPr lang="hu-HU" dirty="0">
                <a:solidFill>
                  <a:prstClr val="white"/>
                </a:solidFill>
              </a:rPr>
            </a:br>
            <a:r>
              <a:rPr lang="hu-HU" dirty="0">
                <a:solidFill>
                  <a:prstClr val="white"/>
                </a:solidFill>
              </a:rPr>
              <a:t>s körül a komor hegytetők</a:t>
            </a:r>
            <a:br>
              <a:rPr lang="hu-HU" dirty="0">
                <a:solidFill>
                  <a:prstClr val="white"/>
                </a:solidFill>
              </a:rPr>
            </a:br>
            <a:r>
              <a:rPr lang="hu-HU" dirty="0">
                <a:solidFill>
                  <a:prstClr val="white"/>
                </a:solidFill>
              </a:rPr>
              <a:t>ormán villogó koronákként</a:t>
            </a:r>
            <a:br>
              <a:rPr lang="hu-HU" dirty="0">
                <a:solidFill>
                  <a:prstClr val="white"/>
                </a:solidFill>
              </a:rPr>
            </a:br>
            <a:r>
              <a:rPr lang="hu-HU" dirty="0">
                <a:solidFill>
                  <a:prstClr val="white"/>
                </a:solidFill>
              </a:rPr>
              <a:t>lobogó temetők.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9ABA438-763B-4C68-9769-BF93FDDBB543}"/>
              </a:ext>
            </a:extLst>
          </p:cNvPr>
          <p:cNvSpPr txBox="1"/>
          <p:nvPr/>
        </p:nvSpPr>
        <p:spPr>
          <a:xfrm>
            <a:off x="1871003" y="407963"/>
            <a:ext cx="583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Illyés Gyula: Egy sápadt nő egy kis szobában</a:t>
            </a:r>
          </a:p>
        </p:txBody>
      </p:sp>
    </p:spTree>
    <p:extLst>
      <p:ext uri="{BB962C8B-B14F-4D97-AF65-F5344CB8AC3E}">
        <p14:creationId xmlns:p14="http://schemas.microsoft.com/office/powerpoint/2010/main" val="27193197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198A924-E83E-4FAF-95BE-5D297A2E6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SZÖVEGEK ÉS STÍLUSOK KÖZTI PÁRBESZÉD (ÁTHALLÁS)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81716D5-6175-449E-8568-13380A3EF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9437" indent="-514350">
              <a:buClr>
                <a:srgbClr val="FFFF00"/>
              </a:buClr>
              <a:buFont typeface="+mj-lt"/>
              <a:buAutoNum type="arabicParenR" startAt="2"/>
              <a:defRPr/>
            </a:pPr>
            <a:r>
              <a:rPr lang="hu-HU" dirty="0">
                <a:solidFill>
                  <a:srgbClr val="FFFF00"/>
                </a:solidFill>
              </a:rPr>
              <a:t>Az áthallás formái, jellemzői:</a:t>
            </a:r>
          </a:p>
          <a:p>
            <a:pPr marL="954087" lvl="1" indent="-514350">
              <a:buClr>
                <a:schemeClr val="tx1"/>
              </a:buClr>
              <a:buFont typeface="+mj-lt"/>
              <a:buAutoNum type="alphaLcParenR" startAt="2"/>
              <a:defRPr/>
            </a:pPr>
            <a:r>
              <a:rPr lang="hu-HU" sz="2800" dirty="0"/>
              <a:t>Mértéke:</a:t>
            </a:r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 hosszabb, szó szerinti idézet</a:t>
            </a:r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800" dirty="0"/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montázsszerű, egy-két szavas beépítés </a:t>
            </a:r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800" dirty="0"/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egy-egy szó is felidézhet korábbi műveket </a:t>
            </a:r>
          </a:p>
          <a:p>
            <a:pPr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0C2E706-E49E-4A33-BB84-741CE9DE9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SZÖVEGEK ÉS STÍLUSOK KÖZTI PÁRBESZÉD (ÁTHALLÁS)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5DAD09E-D2B0-4A3D-9762-E58A2B75F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>
              <a:buClr>
                <a:srgbClr val="FFFF00"/>
              </a:buClr>
              <a:buFont typeface="Century Gothic" panose="020B0502020202020204" pitchFamily="34" charset="0"/>
              <a:buAutoNum type="arabicParenR" startAt="2"/>
            </a:pPr>
            <a:r>
              <a:rPr lang="hu-HU" altLang="hu-HU">
                <a:solidFill>
                  <a:srgbClr val="FFFF00"/>
                </a:solidFill>
              </a:rPr>
              <a:t>Az áthallás formái, jellemzői:</a:t>
            </a:r>
          </a:p>
          <a:p>
            <a:pPr marL="952500" lvl="1" indent="-514350">
              <a:buClr>
                <a:schemeClr val="tx1"/>
              </a:buClr>
              <a:buFont typeface="Century Gothic" panose="020B0502020202020204" pitchFamily="34" charset="0"/>
              <a:buAutoNum type="alphaLcParenR" startAt="3"/>
            </a:pPr>
            <a:r>
              <a:rPr lang="hu-HU" altLang="hu-HU" sz="2800"/>
              <a:t>A stílusazonosság kérdése:</a:t>
            </a:r>
          </a:p>
          <a:p>
            <a:pPr marL="952500" lvl="1" indent="-514350">
              <a:buClr>
                <a:schemeClr val="tx1"/>
              </a:buClr>
              <a:buNone/>
            </a:pPr>
            <a:endParaRPr lang="hu-HU" altLang="hu-HU" sz="2800"/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/>
              <a:t> az alludált szöveggel annak stílusa is felidéződik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sz="2800"/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/>
              <a:t>eltérés az eredeti szöveg stílusától (pl. az emelkedettség → irónia)</a:t>
            </a:r>
          </a:p>
          <a:p>
            <a:pPr marL="1501775" lvl="3" indent="-514350" eaLnBrk="1" hangingPunct="1">
              <a:buClr>
                <a:schemeClr val="tx1"/>
              </a:buClr>
              <a:buNone/>
            </a:pPr>
            <a:endParaRPr lang="hu-HU" altLang="hu-H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C2A2E42-7CB9-45CF-A8B7-BA1BEFEE5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SZÖVEGSTILISZTIKA JELLEMZŐI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5226C12-91FF-44B6-89EB-8A9D9AA29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endParaRPr lang="hu-HU" altLang="hu-HU" sz="2800"/>
          </a:p>
          <a:p>
            <a:pPr eaLnBrk="1" hangingPunct="1"/>
            <a:r>
              <a:rPr lang="hu-HU" altLang="hu-HU" sz="2800"/>
              <a:t>a szövegstilisztikai vizsgálat három ága (Szabó Zoltán):</a:t>
            </a:r>
          </a:p>
          <a:p>
            <a:pPr lvl="2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600" i="1"/>
              <a:t>stílustipológia</a:t>
            </a:r>
            <a:r>
              <a:rPr lang="hu-HU" altLang="hu-HU" sz="2600"/>
              <a:t>: általánosítás </a:t>
            </a:r>
            <a:r>
              <a:rPr lang="hu-HU" altLang="hu-HU" sz="2800"/>
              <a:t>→ </a:t>
            </a:r>
            <a:r>
              <a:rPr lang="hu-HU" altLang="hu-HU" sz="2600"/>
              <a:t>szöveg feletti szint</a:t>
            </a:r>
          </a:p>
          <a:p>
            <a:pPr lvl="2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600" i="1"/>
              <a:t>stíluselemzés</a:t>
            </a:r>
            <a:r>
              <a:rPr lang="hu-HU" altLang="hu-HU" sz="2600"/>
              <a:t>: egyedi, konkrét szövegek stílusvizsgálata</a:t>
            </a:r>
          </a:p>
          <a:p>
            <a:pPr lvl="2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600" i="1"/>
              <a:t>stilisztikai minősítés</a:t>
            </a:r>
            <a:r>
              <a:rPr lang="hu-HU" altLang="hu-HU" sz="2600"/>
              <a:t>: a szöveget alkotó nyelvi elemek stilisztikai szempontú vizsgálata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99249AB-2D95-44A1-A425-A7FBD246C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SZÖVEGEK ÉS STÍLUSOK KÖZTI PÁRBESZÉD (ÁTHALLÁS)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03CF494-137F-4B3F-9D9B-4881D1CF4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hu-HU" altLang="hu-HU" sz="2000" b="1"/>
              <a:t> 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2000" b="1"/>
              <a:t>Sósabbak itt a könnyek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2000" b="1"/>
              <a:t>S a fájdalmak is mások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2000" b="1"/>
              <a:t>Ezerszer Messiások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2000" b="1"/>
              <a:t>A magyar Messiások.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2000" b="1"/>
              <a:t> 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2000" b="1"/>
              <a:t>Ezerszer is meghalnak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2000" b="1"/>
              <a:t>S üdve nincs a keresztnek,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2000" b="1"/>
              <a:t>Mert semmit se tehettek,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2000" b="1"/>
              <a:t>Óh, semmit se tehettek.</a:t>
            </a:r>
          </a:p>
          <a:p>
            <a:pPr algn="r">
              <a:buFont typeface="Wingdings 2" panose="05020102010507070707" pitchFamily="18" charset="2"/>
              <a:buNone/>
            </a:pPr>
            <a:r>
              <a:rPr lang="hu-HU" altLang="hu-HU" sz="2000" b="1"/>
              <a:t> (Ady)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78803F7-21A3-4284-BEF5-501CE8EBF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endParaRPr lang="hu-HU" altLang="hu-HU" sz="1800"/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2000" b="1"/>
              <a:t>Jósoknak itt ma könnyebb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2000" b="1"/>
              <a:t>S a fájdalmak mismások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2000" b="1"/>
              <a:t>Milliós Messiások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2000" b="1"/>
              <a:t>Magyar sok Messiások. </a:t>
            </a:r>
          </a:p>
          <a:p>
            <a:pPr>
              <a:buFont typeface="Wingdings 2" panose="05020102010507070707" pitchFamily="18" charset="2"/>
              <a:buNone/>
            </a:pPr>
            <a:endParaRPr lang="hu-HU" altLang="hu-HU" sz="2000" b="1"/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2000" b="1"/>
              <a:t>Elmessiásodtak...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2000" b="1"/>
              <a:t>Üdvük sincs – majd szereznek,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2000" b="1"/>
              <a:t>Mert mást mit is tehetnek,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2000" b="1"/>
              <a:t>Faképpel elszegődnek: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2000" b="1"/>
              <a:t>Beállnak majd keresztnek.</a:t>
            </a:r>
          </a:p>
          <a:p>
            <a:pPr algn="r">
              <a:buFont typeface="Wingdings 2" panose="05020102010507070707" pitchFamily="18" charset="2"/>
              <a:buNone/>
            </a:pPr>
            <a:r>
              <a:rPr lang="hu-HU" altLang="hu-HU" sz="2000" b="1"/>
              <a:t>(Kovács András Ferenc)</a:t>
            </a:r>
          </a:p>
          <a:p>
            <a:endParaRPr lang="hu-HU" altLang="hu-H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0CD802D-94F8-499A-955B-2AADD635D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SZÖVEGEK ÉS STÍLUSOK KÖZTI PÁRBESZÉD (ÁTHALLÁS)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CF94DD4-91C5-45DD-A9AB-AB60F7162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  <a:defRPr/>
            </a:pPr>
            <a:endParaRPr lang="hu-HU" dirty="0"/>
          </a:p>
          <a:p>
            <a:pPr>
              <a:buFont typeface="Wingdings 2" panose="05020102010507070707" pitchFamily="18" charset="2"/>
              <a:buNone/>
              <a:defRPr/>
            </a:pPr>
            <a:endParaRPr lang="hu-HU" dirty="0"/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hu-HU" sz="2400" b="1" dirty="0"/>
              <a:t>„</a:t>
            </a:r>
            <a:r>
              <a:rPr lang="hu-HU" sz="2400" b="1" dirty="0">
                <a:solidFill>
                  <a:schemeClr val="accent6">
                    <a:lumMod val="50000"/>
                  </a:schemeClr>
                </a:solidFill>
              </a:rPr>
              <a:t>Az nem lehet</a:t>
            </a:r>
            <a:r>
              <a:rPr lang="hu-HU" sz="2400" b="1" dirty="0"/>
              <a:t>, hogy </a:t>
            </a:r>
            <a:r>
              <a:rPr lang="hu-HU" sz="2400" b="1" dirty="0">
                <a:solidFill>
                  <a:schemeClr val="accent6">
                    <a:lumMod val="50000"/>
                  </a:schemeClr>
                </a:solidFill>
              </a:rPr>
              <a:t>milliók</a:t>
            </a:r>
            <a:r>
              <a:rPr lang="hu-HU" sz="2400" b="1" dirty="0"/>
              <a:t> fohásza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hu-HU" sz="2400" b="1" dirty="0"/>
              <a:t>Örökké visszamálljon rólad, ég!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hu-HU" sz="2400" b="1" dirty="0"/>
              <a:t>És </a:t>
            </a:r>
            <a:r>
              <a:rPr lang="hu-HU" sz="2400" b="1" dirty="0">
                <a:solidFill>
                  <a:schemeClr val="accent6">
                    <a:lumMod val="50000"/>
                  </a:schemeClr>
                </a:solidFill>
              </a:rPr>
              <a:t>annyi vér </a:t>
            </a:r>
            <a:r>
              <a:rPr lang="hu-HU" sz="2400" b="1" dirty="0"/>
              <a:t>– a szabadság kovásza – 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hu-HU" sz="2400" b="1" dirty="0"/>
              <a:t>Posvány maradjon, hol </a:t>
            </a:r>
            <a:r>
              <a:rPr lang="hu-HU" sz="2400" b="1" dirty="0" err="1"/>
              <a:t>elönteték</a:t>
            </a:r>
            <a:r>
              <a:rPr lang="hu-HU" sz="2400" b="1" dirty="0"/>
              <a:t>.” 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hu-HU" sz="2400" b="1" dirty="0"/>
              <a:t>							(Arany)		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hu-H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07C5E8-7A35-4BE0-8A5D-D16D0FF54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SZÖVEGEK ÉS STÍLUSOK KÖZTI PÁRBESZÉD (ÁTHALLÁS)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AD4DBA1-DF43-4F8D-B297-3E45CC7CE5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/>
          <a:lstStyle/>
          <a:p>
            <a:pPr algn="just">
              <a:buFont typeface="Wingdings 2" panose="05020102010507070707" pitchFamily="18" charset="2"/>
              <a:buNone/>
            </a:pPr>
            <a:endParaRPr lang="hu-HU" altLang="hu-HU" sz="1800" b="1"/>
          </a:p>
          <a:p>
            <a:pPr algn="just">
              <a:buFont typeface="Wingdings 2" panose="05020102010507070707" pitchFamily="18" charset="2"/>
              <a:buNone/>
            </a:pPr>
            <a:r>
              <a:rPr lang="hu-HU" altLang="hu-HU" sz="2000" b="1"/>
              <a:t>„Megy a juhász szamáron,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hu-HU" altLang="hu-HU" sz="2000" b="1"/>
              <a:t>Földig ér a lába,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hu-HU" altLang="hu-HU" sz="2000" b="1"/>
              <a:t>Nagy a legény, de nagyobb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hu-HU" altLang="hu-HU" sz="2000" b="1"/>
              <a:t>Boldogtalansága.</a:t>
            </a:r>
          </a:p>
          <a:p>
            <a:pPr algn="just">
              <a:buFont typeface="Wingdings 2" panose="05020102010507070707" pitchFamily="18" charset="2"/>
              <a:buNone/>
            </a:pPr>
            <a:endParaRPr lang="hu-HU" altLang="hu-HU" sz="2000" b="1"/>
          </a:p>
          <a:p>
            <a:pPr algn="just">
              <a:buFont typeface="Wingdings 2" panose="05020102010507070707" pitchFamily="18" charset="2"/>
              <a:buNone/>
            </a:pPr>
            <a:r>
              <a:rPr lang="hu-HU" altLang="hu-HU" sz="2000" b="1"/>
              <a:t>Gyepes hanton furulyált,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hu-HU" altLang="hu-HU" sz="2000" b="1"/>
              <a:t>Legelészett nyája,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hu-HU" altLang="hu-HU" sz="2000" b="1"/>
              <a:t>Egyszer csak azt hallja, hogy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hu-HU" altLang="hu-HU" sz="2000" b="1"/>
              <a:t>Haldoklik babája.”</a:t>
            </a:r>
          </a:p>
          <a:p>
            <a:pPr algn="just">
              <a:buFont typeface="Wingdings 2" panose="05020102010507070707" pitchFamily="18" charset="2"/>
              <a:buNone/>
            </a:pPr>
            <a:endParaRPr lang="hu-HU" altLang="hu-HU" sz="2000" b="1"/>
          </a:p>
          <a:p>
            <a:pPr algn="r">
              <a:buFont typeface="Wingdings 2" panose="05020102010507070707" pitchFamily="18" charset="2"/>
              <a:buNone/>
            </a:pPr>
            <a:r>
              <a:rPr lang="hu-HU" altLang="hu-HU" sz="2000" b="1"/>
              <a:t>(Petőfi Sándor)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F602F9D-0B99-4552-AEA8-3C5CE78E5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281488" cy="4525962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  <a:defRPr/>
            </a:pPr>
            <a:endParaRPr lang="hu-HU" sz="2000" b="1" dirty="0"/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hu-HU" sz="2000" b="1" dirty="0"/>
              <a:t>„Nem megy soha, sehova,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hu-HU" sz="2000" b="1" dirty="0"/>
              <a:t>Nem ér le a </a:t>
            </a:r>
            <a:r>
              <a:rPr lang="hu-HU" sz="2000" b="1" i="1" dirty="0"/>
              <a:t>lába</a:t>
            </a:r>
            <a:r>
              <a:rPr lang="hu-HU" sz="2000" b="1" dirty="0"/>
              <a:t>,</a:t>
            </a:r>
          </a:p>
          <a:p>
            <a:pPr marL="85725" indent="-20638">
              <a:buNone/>
              <a:defRPr/>
            </a:pPr>
            <a:r>
              <a:rPr lang="hu-HU" sz="2000" b="1" dirty="0"/>
              <a:t>Nincs boldogság és nincsen </a:t>
            </a:r>
            <a:r>
              <a:rPr lang="hu-HU" sz="2000" b="1" i="1" dirty="0"/>
              <a:t>boldogtalanság</a:t>
            </a:r>
            <a:r>
              <a:rPr lang="hu-HU" sz="2000" b="1" dirty="0"/>
              <a:t>. Na.</a:t>
            </a:r>
          </a:p>
          <a:p>
            <a:pPr marL="85725" indent="-20638">
              <a:buNone/>
              <a:defRPr/>
            </a:pPr>
            <a:endParaRPr lang="hu-HU" sz="2000" b="1" dirty="0"/>
          </a:p>
          <a:p>
            <a:pPr marL="85725" indent="-20638">
              <a:buNone/>
              <a:defRPr/>
            </a:pPr>
            <a:r>
              <a:rPr lang="hu-HU" sz="2000" b="1" dirty="0"/>
              <a:t>Nincs </a:t>
            </a:r>
            <a:r>
              <a:rPr lang="hu-HU" sz="2000" b="1" i="1" dirty="0"/>
              <a:t>hant, gyöp </a:t>
            </a:r>
            <a:r>
              <a:rPr lang="hu-HU" sz="2000" b="1" dirty="0"/>
              <a:t>és nincs zene.</a:t>
            </a:r>
          </a:p>
          <a:p>
            <a:pPr marL="85725" indent="-20638">
              <a:buNone/>
              <a:defRPr/>
            </a:pPr>
            <a:r>
              <a:rPr lang="hu-HU" sz="2000" b="1" dirty="0"/>
              <a:t>Hol s mi legelészne?</a:t>
            </a:r>
          </a:p>
          <a:p>
            <a:pPr marL="85725" indent="-20638">
              <a:buNone/>
              <a:defRPr/>
            </a:pPr>
            <a:r>
              <a:rPr lang="hu-HU" sz="2000" b="1" dirty="0"/>
              <a:t>Nem hall senki. Nincs </a:t>
            </a:r>
            <a:r>
              <a:rPr lang="hu-HU" sz="2000" b="1" i="1" dirty="0"/>
              <a:t>egyszer</a:t>
            </a:r>
          </a:p>
          <a:p>
            <a:pPr marL="85725" indent="-20638">
              <a:buNone/>
              <a:defRPr/>
            </a:pPr>
            <a:r>
              <a:rPr lang="hu-HU" sz="2000" b="1" dirty="0"/>
              <a:t>A halálból nézve.</a:t>
            </a:r>
          </a:p>
          <a:p>
            <a:pPr marL="85725" indent="-20638">
              <a:buNone/>
              <a:defRPr/>
            </a:pPr>
            <a:endParaRPr lang="hu-HU" sz="2000" b="1" dirty="0"/>
          </a:p>
          <a:p>
            <a:pPr marL="85725" indent="-20638" algn="r">
              <a:buNone/>
              <a:defRPr/>
            </a:pPr>
            <a:r>
              <a:rPr lang="hu-HU" sz="2000" b="1" dirty="0"/>
              <a:t>(</a:t>
            </a:r>
            <a:r>
              <a:rPr lang="hu-HU" sz="2000" b="1" dirty="0" err="1"/>
              <a:t>Kukorelly</a:t>
            </a:r>
            <a:r>
              <a:rPr lang="hu-HU" sz="2000" b="1" dirty="0"/>
              <a:t> Endre)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4A4B51B-6BFA-4B37-B649-037873323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/>
              <a:t>SZÖVEGEK ÉS STÍLUSOK KÖZTI PÁRBESZÉD (ÁTHALLÁS)</a:t>
            </a:r>
          </a:p>
        </p:txBody>
      </p:sp>
      <p:pic>
        <p:nvPicPr>
          <p:cNvPr id="4" name="Tartalom helye 3" descr="HVG.jpg">
            <a:extLst>
              <a:ext uri="{FF2B5EF4-FFF2-40B4-BE49-F238E27FC236}">
                <a16:creationId xmlns:a16="http://schemas.microsoft.com/office/drawing/2014/main" id="{06923F35-6DA2-4A0D-A9AE-EA22AE49F29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0402" y="1928813"/>
            <a:ext cx="3414713" cy="4500562"/>
          </a:xfrm>
        </p:spPr>
      </p:pic>
      <p:pic>
        <p:nvPicPr>
          <p:cNvPr id="5" name="Kép 4" descr="HVG3.jpg">
            <a:extLst>
              <a:ext uri="{FF2B5EF4-FFF2-40B4-BE49-F238E27FC236}">
                <a16:creationId xmlns:a16="http://schemas.microsoft.com/office/drawing/2014/main" id="{3752E0A3-AC7C-489B-B134-5F4F3C6342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852" y="1928815"/>
            <a:ext cx="3375025" cy="444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8A468C8-6E62-4199-9B0D-2CF93EF19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/>
              <a:t>SZÖVEGEK ÉS STÍLUSOK KÖZTI PÁRBESZÉD (ÁTHALLÁS)</a:t>
            </a:r>
          </a:p>
        </p:txBody>
      </p:sp>
      <p:pic>
        <p:nvPicPr>
          <p:cNvPr id="4" name="Tartalom helye 3" descr="HVG4.jpg">
            <a:extLst>
              <a:ext uri="{FF2B5EF4-FFF2-40B4-BE49-F238E27FC236}">
                <a16:creationId xmlns:a16="http://schemas.microsoft.com/office/drawing/2014/main" id="{B0BB7B40-7D01-491B-B844-75694A6E3238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4438" y="1830388"/>
            <a:ext cx="3790950" cy="49974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76AC9ED-ECBB-4899-BDE6-17D22C9FE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SZÖVEGEK ÉS STÍLUSOK KÖZTI PÁRBESZÉD (ÁTHALLÁS)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DE802D3-4DE6-4B84-ADD4-BBBC89E6D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9437" indent="-514350">
              <a:buClr>
                <a:srgbClr val="FFFF00"/>
              </a:buClr>
              <a:buFont typeface="+mj-lt"/>
              <a:buAutoNum type="arabicParenR" startAt="2"/>
              <a:defRPr/>
            </a:pPr>
            <a:r>
              <a:rPr lang="hu-HU" dirty="0">
                <a:solidFill>
                  <a:srgbClr val="FFFF00"/>
                </a:solidFill>
              </a:rPr>
              <a:t>Az áthallás formái, jellemzői:</a:t>
            </a:r>
          </a:p>
          <a:p>
            <a:pPr marL="954087" lvl="1" indent="-514350">
              <a:buClr>
                <a:schemeClr val="tx1"/>
              </a:buClr>
              <a:buFont typeface="+mj-lt"/>
              <a:buAutoNum type="alphaLcParenR" startAt="4"/>
              <a:defRPr/>
            </a:pPr>
            <a:r>
              <a:rPr lang="hu-HU" sz="2800" dirty="0" err="1"/>
              <a:t>Dialogikus</a:t>
            </a:r>
            <a:r>
              <a:rPr lang="hu-HU" sz="2800" dirty="0"/>
              <a:t> jelleg:</a:t>
            </a:r>
          </a:p>
          <a:p>
            <a:pPr marL="954087" lvl="1" indent="-514350">
              <a:buClr>
                <a:schemeClr val="tx1"/>
              </a:buClr>
              <a:buNone/>
              <a:defRPr/>
            </a:pPr>
            <a:endParaRPr lang="hu-HU" sz="2800" dirty="0"/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 időben „visszaható” módon is befolyásolja az olvasást</a:t>
            </a:r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a </a:t>
            </a:r>
            <a:r>
              <a:rPr lang="hu-HU" sz="2800" dirty="0" err="1"/>
              <a:t>pretextusok</a:t>
            </a:r>
            <a:r>
              <a:rPr lang="hu-HU" sz="2800" dirty="0"/>
              <a:t> is új jelentéseket kaphatnak</a:t>
            </a:r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stílusok egymásra hatását is eredményezheti </a:t>
            </a:r>
          </a:p>
          <a:p>
            <a:pPr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8C7538-35D3-448D-9F6F-3FA56BA13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SZÖVEGEK ÉS STÍLUSOK KÖZTI PÁRBESZÉD (ÁTHALLÁS)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EF72795-7B7F-457A-AF49-F9B44F3FD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>
              <a:buClr>
                <a:srgbClr val="FFFF00"/>
              </a:buClr>
              <a:buFont typeface="Century Gothic" panose="020B0502020202020204" pitchFamily="34" charset="0"/>
              <a:buAutoNum type="arabicParenR" startAt="3"/>
            </a:pPr>
            <a:r>
              <a:rPr lang="hu-HU" altLang="hu-HU">
                <a:solidFill>
                  <a:srgbClr val="FFFF00"/>
                </a:solidFill>
              </a:rPr>
              <a:t>A stiláris evokáció:</a:t>
            </a:r>
          </a:p>
          <a:p>
            <a:pPr marL="952500" lvl="1" indent="-514350">
              <a:buClr>
                <a:schemeClr val="tx1"/>
              </a:buClr>
              <a:buFont typeface="Century Gothic" panose="020B0502020202020204" pitchFamily="34" charset="0"/>
              <a:buAutoNum type="alphaLcParenR"/>
            </a:pPr>
            <a:r>
              <a:rPr lang="hu-HU" altLang="hu-HU" sz="2800"/>
              <a:t>Akusztikai, ritmikai evokáció:</a:t>
            </a:r>
          </a:p>
          <a:p>
            <a:pPr marL="952500" lvl="1" indent="-514350">
              <a:buClr>
                <a:schemeClr val="tx1"/>
              </a:buClr>
              <a:buNone/>
            </a:pPr>
            <a:endParaRPr lang="hu-HU" altLang="hu-HU" sz="2800"/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/>
              <a:t> egy korábbi szöveg(részlet)hez képest hangtani eltérések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/>
              <a:t>jellegzetes versformákra, ritmusszerkezetekre való rájátszás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/>
              <a:t>pl. </a:t>
            </a:r>
            <a:r>
              <a:rPr lang="hu-HU" altLang="hu-HU" sz="2800" i="1"/>
              <a:t>Születésnapomra </a:t>
            </a:r>
            <a:r>
              <a:rPr lang="hu-HU" altLang="hu-HU" sz="2800"/>
              <a:t>átiratai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15E08F6-3C8E-4418-80B3-71256EFB5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SZÖVEGEK ÉS STÍLUSOK KÖZTI PÁRBESZÉD (ÁTHALLÁS)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34B7174-9A9D-4071-939F-FE28130353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92125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„Harminckét éves múltam el,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csatában mégsem hulltam el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 sinen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 se nem.</a:t>
            </a:r>
          </a:p>
          <a:p>
            <a:pPr>
              <a:buFont typeface="Wingdings 2" panose="05020102010507070707" pitchFamily="18" charset="2"/>
              <a:buNone/>
            </a:pPr>
            <a:endParaRPr lang="hu-HU" altLang="hu-HU" sz="1400" b="1"/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Csak ámulok, hogy jé, nekem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félig lefolyt az életem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gügye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ügye.</a:t>
            </a:r>
          </a:p>
          <a:p>
            <a:pPr>
              <a:buFont typeface="Wingdings 2" panose="05020102010507070707" pitchFamily="18" charset="2"/>
              <a:buNone/>
            </a:pPr>
            <a:endParaRPr lang="hu-HU" altLang="hu-HU" sz="1400" b="1"/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A volna lettbe billen épp,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létösszegeznem illenék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emitt.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 De mit?</a:t>
            </a:r>
          </a:p>
          <a:p>
            <a:pPr>
              <a:buFont typeface="Wingdings 2" panose="05020102010507070707" pitchFamily="18" charset="2"/>
              <a:buNone/>
            </a:pPr>
            <a:endParaRPr lang="hu-HU" altLang="hu-HU" sz="1400" b="1"/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Harminckét év elslattyogott,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nem történt semmi nagy dolog,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kis ez,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 kis az.”		(Varró Dániel)</a:t>
            </a:r>
          </a:p>
          <a:p>
            <a:endParaRPr lang="hu-HU" altLang="hu-HU" sz="160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B60B7D8-0F3F-421B-A397-3A843394D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92125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„Harminckét éves lettem én –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kötelező e költemény,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s bravúr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az úr.</a:t>
            </a:r>
          </a:p>
          <a:p>
            <a:pPr>
              <a:buFont typeface="Wingdings 2" panose="05020102010507070707" pitchFamily="18" charset="2"/>
              <a:buNone/>
            </a:pPr>
            <a:endParaRPr lang="hu-HU" altLang="hu-HU" sz="1400" b="1"/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Poétánk többé nem kadét,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de tudja meg ismét a nép: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örök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kölök.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 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Tíz éve a szabados füstöt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látván kiátkozott a püspök,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a vád: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„Galád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 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versedben csupa bűn terem: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szabadság, szépség, szerelem,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lator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400" b="1"/>
              <a:t>a toll.”		(Orbán János Dénes)</a:t>
            </a:r>
          </a:p>
          <a:p>
            <a:endParaRPr lang="hu-HU" altLang="hu-HU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B7B60E3-F19D-4CEC-9EA5-8E54E7612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SZÖVEGEK ÉS STÍLUSOK KÖZTI PÁRBESZÉD (ÁTHALLÁS)</a:t>
            </a:r>
          </a:p>
        </p:txBody>
      </p:sp>
      <p:sp>
        <p:nvSpPr>
          <p:cNvPr id="41987" name="Tartalom helye 2">
            <a:extLst>
              <a:ext uri="{FF2B5EF4-FFF2-40B4-BE49-F238E27FC236}">
                <a16:creationId xmlns:a16="http://schemas.microsoft.com/office/drawing/2014/main" id="{81808699-BCD8-4A7A-83CD-60ADB207B3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8625" y="1714502"/>
            <a:ext cx="4038600" cy="477837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hu-HU" altLang="hu-HU" sz="1600" b="1"/>
              <a:t> Parabola, parabola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600" b="1"/>
              <a:t>antenna,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600" b="1"/>
              <a:t>nézzünk tévét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600" b="1"/>
              <a:t>éppen ma! </a:t>
            </a:r>
          </a:p>
          <a:p>
            <a:pPr>
              <a:buFont typeface="Wingdings 2" panose="05020102010507070707" pitchFamily="18" charset="2"/>
              <a:buNone/>
            </a:pPr>
            <a:endParaRPr lang="hu-HU" altLang="hu-HU" sz="1600" b="1"/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600" b="1"/>
              <a:t>Parabola, parabola,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600" b="1"/>
              <a:t>futballmeccs,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600" b="1"/>
              <a:t>lassított gól,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600" b="1"/>
              <a:t>sípcsont reccs! </a:t>
            </a:r>
          </a:p>
          <a:p>
            <a:pPr>
              <a:buFont typeface="Wingdings 2" panose="05020102010507070707" pitchFamily="18" charset="2"/>
              <a:buNone/>
            </a:pPr>
            <a:endParaRPr lang="hu-HU" altLang="hu-HU" sz="1600" b="1"/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600" b="1"/>
              <a:t>Parabola, parabola,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600" b="1"/>
              <a:t>sminkreklám.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600" b="1"/>
              <a:t>Bőröd fittyed?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600" b="1"/>
              <a:t>Kend ezt rá! </a:t>
            </a:r>
          </a:p>
          <a:p>
            <a:endParaRPr lang="hu-HU" altLang="hu-HU"/>
          </a:p>
        </p:txBody>
      </p:sp>
      <p:sp>
        <p:nvSpPr>
          <p:cNvPr id="41988" name="Tartalom helye 3">
            <a:extLst>
              <a:ext uri="{FF2B5EF4-FFF2-40B4-BE49-F238E27FC236}">
                <a16:creationId xmlns:a16="http://schemas.microsoft.com/office/drawing/2014/main" id="{E4AA9630-B74C-46E9-A05D-773ECBFD2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849812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hu-HU" altLang="hu-HU" sz="1600" b="1"/>
              <a:t>Parabola, parabola,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600" b="1"/>
              <a:t>bankrablók,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600" b="1"/>
              <a:t>lő, fut, robban,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600" b="1"/>
              <a:t>légből lóg. </a:t>
            </a:r>
          </a:p>
          <a:p>
            <a:pPr>
              <a:buFont typeface="Wingdings 2" panose="05020102010507070707" pitchFamily="18" charset="2"/>
              <a:buNone/>
            </a:pPr>
            <a:endParaRPr lang="hu-HU" altLang="hu-HU" sz="1600" b="1"/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600" b="1"/>
              <a:t>Parabola, parabola,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600" b="1"/>
              <a:t>popcsillag,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600" b="1"/>
              <a:t>rázós ritmus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600" b="1"/>
              <a:t>popsidnak. </a:t>
            </a:r>
          </a:p>
          <a:p>
            <a:pPr>
              <a:buFont typeface="Wingdings 2" panose="05020102010507070707" pitchFamily="18" charset="2"/>
              <a:buNone/>
            </a:pPr>
            <a:endParaRPr lang="hu-HU" altLang="hu-HU" sz="1600" b="1"/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600" b="1"/>
              <a:t>Parabola, parabola,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600" b="1"/>
              <a:t>antenna,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600" b="1"/>
              <a:t>űrlény caplat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hu-HU" altLang="hu-HU" sz="1600" b="1"/>
              <a:t>álmodba! </a:t>
            </a:r>
          </a:p>
          <a:p>
            <a:pPr algn="r">
              <a:buFont typeface="Wingdings 2" panose="05020102010507070707" pitchFamily="18" charset="2"/>
              <a:buNone/>
            </a:pPr>
            <a:r>
              <a:rPr lang="hu-HU" altLang="hu-HU" sz="1600" b="1"/>
              <a:t>(Lackfi János: </a:t>
            </a:r>
            <a:r>
              <a:rPr lang="hu-HU" altLang="hu-HU" sz="1600" b="1" i="1"/>
              <a:t>Parabola</a:t>
            </a:r>
            <a:r>
              <a:rPr lang="hu-HU" altLang="hu-HU" sz="1600" b="1"/>
              <a:t>) </a:t>
            </a:r>
          </a:p>
          <a:p>
            <a:pPr algn="r">
              <a:buFont typeface="Wingdings 2" panose="05020102010507070707" pitchFamily="18" charset="2"/>
              <a:buNone/>
            </a:pPr>
            <a:endParaRPr lang="hu-HU" altLang="hu-HU" sz="1600" b="1"/>
          </a:p>
          <a:p>
            <a:endParaRPr lang="hu-HU" alt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1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419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19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419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419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4198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8472584-9C15-4DFF-93BF-87C8190EF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SZÖVEGEK ÉS STÍLUSOK KÖZTI PÁRBESZÉD (ÁTHALLÁS)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48480E3-27D7-4DE3-AE27-B53988D79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9437" indent="-514350">
              <a:buClr>
                <a:srgbClr val="FFFF00"/>
              </a:buClr>
              <a:buFont typeface="+mj-lt"/>
              <a:buAutoNum type="arabicParenR" startAt="3"/>
              <a:defRPr/>
            </a:pPr>
            <a:r>
              <a:rPr lang="hu-HU" dirty="0">
                <a:solidFill>
                  <a:srgbClr val="FFFF00"/>
                </a:solidFill>
              </a:rPr>
              <a:t>A stiláris </a:t>
            </a:r>
            <a:r>
              <a:rPr lang="hu-HU" dirty="0" err="1">
                <a:solidFill>
                  <a:srgbClr val="FFFF00"/>
                </a:solidFill>
              </a:rPr>
              <a:t>evokáció</a:t>
            </a:r>
            <a:r>
              <a:rPr lang="hu-HU" dirty="0">
                <a:solidFill>
                  <a:srgbClr val="FFFF00"/>
                </a:solidFill>
              </a:rPr>
              <a:t>:</a:t>
            </a:r>
          </a:p>
          <a:p>
            <a:pPr marL="954087" lvl="1" indent="-514350">
              <a:buClr>
                <a:schemeClr val="tx1"/>
              </a:buClr>
              <a:buFont typeface="+mj-lt"/>
              <a:buAutoNum type="alphaLcParenR" startAt="2"/>
              <a:defRPr/>
            </a:pPr>
            <a:r>
              <a:rPr lang="hu-HU" sz="2800" dirty="0"/>
              <a:t>Műfaji </a:t>
            </a:r>
            <a:r>
              <a:rPr lang="hu-HU" sz="2800" dirty="0" err="1"/>
              <a:t>evokáció</a:t>
            </a:r>
            <a:r>
              <a:rPr lang="hu-HU" sz="2800" dirty="0"/>
              <a:t>:</a:t>
            </a:r>
          </a:p>
          <a:p>
            <a:pPr marL="954087" lvl="1" indent="-514350">
              <a:buClr>
                <a:schemeClr val="tx1"/>
              </a:buClr>
              <a:buNone/>
              <a:defRPr/>
            </a:pPr>
            <a:endParaRPr lang="hu-HU" sz="2800" dirty="0"/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 </a:t>
            </a:r>
            <a:r>
              <a:rPr lang="hu-HU" sz="2800" dirty="0" err="1"/>
              <a:t>architextualitás</a:t>
            </a:r>
            <a:r>
              <a:rPr lang="hu-HU" sz="2800" dirty="0"/>
              <a:t> (</a:t>
            </a:r>
            <a:r>
              <a:rPr lang="hu-HU" sz="2800" dirty="0" err="1"/>
              <a:t>Genette</a:t>
            </a:r>
            <a:r>
              <a:rPr lang="hu-HU" sz="2800" dirty="0"/>
              <a:t>)</a:t>
            </a:r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800" dirty="0"/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a műfajhoz kötődő világkép és stílusminőség is felidéződik</a:t>
            </a:r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800" dirty="0"/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pl. Radnóti eclogái</a:t>
            </a:r>
          </a:p>
          <a:p>
            <a:pPr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532BEE9-0368-4948-A4E2-3904B4AD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SZÖVEGSTÍLUS ÖSSZETEVŐI, MEGHATÁROZÓI</a:t>
            </a:r>
          </a:p>
        </p:txBody>
      </p:sp>
      <p:sp>
        <p:nvSpPr>
          <p:cNvPr id="12291" name="Tartalom helye 2">
            <a:extLst>
              <a:ext uri="{FF2B5EF4-FFF2-40B4-BE49-F238E27FC236}">
                <a16:creationId xmlns:a16="http://schemas.microsoft.com/office/drawing/2014/main" id="{4156FC8D-F7B9-408F-A025-96E33A6DF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 eaLnBrk="1" hangingPunct="1">
              <a:buClr>
                <a:srgbClr val="FFFF00"/>
              </a:buClr>
              <a:buFont typeface="Century Gothic" panose="020B0502020202020204" pitchFamily="34" charset="0"/>
              <a:buAutoNum type="arabicParenR"/>
            </a:pPr>
            <a:r>
              <a:rPr lang="hu-HU" altLang="hu-HU">
                <a:solidFill>
                  <a:srgbClr val="FFFF00"/>
                </a:solidFill>
              </a:rPr>
              <a:t>Műfaji meghatározottság:</a:t>
            </a:r>
          </a:p>
          <a:p>
            <a:pPr marL="577850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sz="2800"/>
          </a:p>
          <a:p>
            <a:pPr marL="577850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/>
              <a:t>műfaj és stílus összefügg</a:t>
            </a:r>
          </a:p>
          <a:p>
            <a:pPr marL="577850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/>
              <a:t>műfaji meghatározás sokszor stilisztikai szempontok alapján</a:t>
            </a:r>
          </a:p>
          <a:p>
            <a:pPr marL="577850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/>
              <a:t>pl.: rapszódia „stíluskötöttsége”:</a:t>
            </a:r>
            <a:endParaRPr lang="hu-HU" altLang="hu-HU" sz="1800"/>
          </a:p>
          <a:p>
            <a:pPr marL="1235075" lvl="2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200"/>
              <a:t>szélsőséges, ellentmondó érzelmek</a:t>
            </a:r>
          </a:p>
          <a:p>
            <a:pPr marL="1235075" lvl="2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200"/>
              <a:t>kötetlen, szabályok nélküli szerkezet, forma</a:t>
            </a:r>
          </a:p>
          <a:p>
            <a:pPr marL="1235075" lvl="2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200"/>
              <a:t>logikai építkezés helyett asszociációk</a:t>
            </a:r>
          </a:p>
          <a:p>
            <a:pPr marL="1235075" lvl="2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200"/>
              <a:t>erőteljes retorizáltság, képiség</a:t>
            </a:r>
          </a:p>
          <a:p>
            <a:pPr marL="1235075" lvl="2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sz="2200"/>
          </a:p>
          <a:p>
            <a:pPr marL="1235075" lvl="2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6E5D6CD-DABA-4E99-9FD8-B240674A0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SZÖVEGEK ÉS STÍLUSOK KÖZTI PÁRBESZÉD (ÁTHALLÁS)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81025E1-AE64-43FB-AC17-FCE7D13AA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9437" indent="-514350">
              <a:buClr>
                <a:srgbClr val="FFFF00"/>
              </a:buClr>
              <a:buFont typeface="+mj-lt"/>
              <a:buAutoNum type="arabicParenR" startAt="3"/>
              <a:defRPr/>
            </a:pPr>
            <a:r>
              <a:rPr lang="hu-HU" dirty="0">
                <a:solidFill>
                  <a:srgbClr val="FFFF00"/>
                </a:solidFill>
              </a:rPr>
              <a:t>A stiláris </a:t>
            </a:r>
            <a:r>
              <a:rPr lang="hu-HU" dirty="0" err="1">
                <a:solidFill>
                  <a:srgbClr val="FFFF00"/>
                </a:solidFill>
              </a:rPr>
              <a:t>evokáció</a:t>
            </a:r>
            <a:r>
              <a:rPr lang="hu-HU" dirty="0">
                <a:solidFill>
                  <a:srgbClr val="FFFF00"/>
                </a:solidFill>
              </a:rPr>
              <a:t>:</a:t>
            </a:r>
          </a:p>
          <a:p>
            <a:pPr marL="954087" lvl="1" indent="-514350">
              <a:buClr>
                <a:schemeClr val="tx1"/>
              </a:buClr>
              <a:buFont typeface="+mj-lt"/>
              <a:buAutoNum type="alphaLcParenR" startAt="3"/>
              <a:defRPr/>
            </a:pPr>
            <a:r>
              <a:rPr lang="hu-HU" sz="2800" dirty="0"/>
              <a:t>Stílusparódia:</a:t>
            </a:r>
          </a:p>
          <a:p>
            <a:pPr marL="954087" lvl="1" indent="-514350">
              <a:buClr>
                <a:schemeClr val="tx1"/>
              </a:buClr>
              <a:buNone/>
              <a:defRPr/>
            </a:pPr>
            <a:endParaRPr lang="hu-HU" sz="2800" dirty="0"/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 egy szöveg vagy alkotó stílusjegyeinek imitációja</a:t>
            </a:r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800" dirty="0"/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leggyakoribb: egyéni paródia vagy stílusirányzat paródiája</a:t>
            </a:r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800" dirty="0"/>
          </a:p>
          <a:p>
            <a:pPr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1211D9-E081-4058-899A-50B528174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91"/>
            <a:ext cx="8229600" cy="101757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dirty="0"/>
              <a:t>SZÖVEGEK ÉS STÍLUSOK KÖZTI PÁRBESZÉD (ÁTHALLÁS)</a:t>
            </a:r>
          </a:p>
        </p:txBody>
      </p:sp>
      <p:sp>
        <p:nvSpPr>
          <p:cNvPr id="45059" name="Tartalom helye 2">
            <a:extLst>
              <a:ext uri="{FF2B5EF4-FFF2-40B4-BE49-F238E27FC236}">
                <a16:creationId xmlns:a16="http://schemas.microsoft.com/office/drawing/2014/main" id="{CBE845CC-4150-4D14-9FFD-4D1B16757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5750" y="1722440"/>
            <a:ext cx="4210050" cy="4992687"/>
          </a:xfrm>
        </p:spPr>
        <p:txBody>
          <a:bodyPr/>
          <a:lstStyle/>
          <a:p>
            <a:pPr marL="0" indent="65088">
              <a:buNone/>
            </a:pPr>
            <a:r>
              <a:rPr lang="hu-HU" altLang="hu-HU" sz="1600" b="1"/>
              <a:t>„A szeretőm fiús, görög leány,</a:t>
            </a:r>
            <a:br>
              <a:rPr lang="hu-HU" altLang="hu-HU" sz="1600" b="1"/>
            </a:br>
            <a:r>
              <a:rPr lang="hu-HU" altLang="hu-HU" sz="1600" b="1"/>
              <a:t>Lányos, török fiú, ki egykor élt,</a:t>
            </a:r>
            <a:br>
              <a:rPr lang="hu-HU" altLang="hu-HU" sz="1600" b="1"/>
            </a:br>
            <a:r>
              <a:rPr lang="hu-HU" altLang="hu-HU" sz="1600" b="1"/>
              <a:t>Ahol tajtékot Aagis öble hány.</a:t>
            </a:r>
            <a:br>
              <a:rPr lang="hu-HU" altLang="hu-HU" sz="1600" b="1"/>
            </a:br>
            <a:br>
              <a:rPr lang="hu-HU" altLang="hu-HU" sz="1600" b="1"/>
            </a:br>
            <a:r>
              <a:rPr lang="hu-HU" altLang="hu-HU" sz="1600" b="1"/>
              <a:t>És Athenben született auzgewélt,</a:t>
            </a:r>
            <a:br>
              <a:rPr lang="hu-HU" altLang="hu-HU" sz="1600" b="1"/>
            </a:br>
            <a:r>
              <a:rPr lang="hu-HU" altLang="hu-HU" sz="1600" b="1"/>
              <a:t>De most közöttünk jár, bár ő egy antik,</a:t>
            </a:r>
            <a:br>
              <a:rPr lang="hu-HU" altLang="hu-HU" sz="1600" b="1"/>
            </a:br>
            <a:r>
              <a:rPr lang="hu-HU" altLang="hu-HU" sz="1600" b="1"/>
              <a:t>Kihez ma lelkem esdve igy beszélt:</a:t>
            </a:r>
            <a:br>
              <a:rPr lang="hu-HU" altLang="hu-HU" sz="1600" b="1"/>
            </a:br>
            <a:br>
              <a:rPr lang="hu-HU" altLang="hu-HU" sz="1600" b="1"/>
            </a:br>
            <a:r>
              <a:rPr lang="hu-HU" altLang="hu-HU" sz="1600" b="1"/>
              <a:t>"Ó kancsók kincse, ó görög romantik,</a:t>
            </a:r>
            <a:br>
              <a:rPr lang="hu-HU" altLang="hu-HU" sz="1600" b="1"/>
            </a:br>
            <a:r>
              <a:rPr lang="hu-HU" altLang="hu-HU" sz="1600" b="1"/>
              <a:t>Orsók korsója, drágamívű borsó,</a:t>
            </a:r>
            <a:br>
              <a:rPr lang="hu-HU" altLang="hu-HU" sz="1600" b="1"/>
            </a:br>
            <a:r>
              <a:rPr lang="hu-HU" altLang="hu-HU" sz="1600" b="1"/>
              <a:t>Akit szeretnek Bélák és a Bandik.</a:t>
            </a:r>
            <a:br>
              <a:rPr lang="hu-HU" altLang="hu-HU" sz="1600" b="1"/>
            </a:br>
            <a:br>
              <a:rPr lang="hu-HU" altLang="hu-HU" sz="1600" b="1"/>
            </a:br>
            <a:r>
              <a:rPr lang="hu-HU" altLang="hu-HU" sz="1600" b="1"/>
              <a:t>"Te tarfejü, tritóni, tarka torzó,</a:t>
            </a:r>
            <a:br>
              <a:rPr lang="hu-HU" altLang="hu-HU" sz="1600" b="1"/>
            </a:br>
            <a:r>
              <a:rPr lang="hu-HU" altLang="hu-HU" sz="1600" b="1"/>
              <a:t>Dús, dőre dátum és dalos dativusz,</a:t>
            </a:r>
          </a:p>
          <a:p>
            <a:pPr marL="0" indent="65088">
              <a:buNone/>
            </a:pPr>
            <a:r>
              <a:rPr lang="hu-HU" altLang="hu-HU" sz="1600" b="1"/>
              <a:t>Post, penes, pone, praeter, ablativusz.” </a:t>
            </a:r>
            <a:br>
              <a:rPr lang="hu-HU" altLang="hu-HU" sz="1600" b="1"/>
            </a:br>
            <a:endParaRPr lang="hu-HU" altLang="hu-HU" sz="1600" b="1"/>
          </a:p>
          <a:p>
            <a:pPr marL="0" indent="65088">
              <a:buNone/>
            </a:pPr>
            <a:r>
              <a:rPr lang="hu-HU" altLang="hu-HU" sz="1600" b="1"/>
              <a:t>(Karinthy: </a:t>
            </a:r>
            <a:r>
              <a:rPr lang="hu-HU" altLang="hu-HU" sz="1600" b="1" i="1"/>
              <a:t>Babits Mihály: Antik szerelem</a:t>
            </a:r>
            <a:r>
              <a:rPr lang="hu-HU" altLang="hu-HU" sz="1600" b="1"/>
              <a:t>)</a:t>
            </a:r>
          </a:p>
        </p:txBody>
      </p:sp>
      <p:sp>
        <p:nvSpPr>
          <p:cNvPr id="45060" name="Tartalom helye 3">
            <a:extLst>
              <a:ext uri="{FF2B5EF4-FFF2-40B4-BE49-F238E27FC236}">
                <a16:creationId xmlns:a16="http://schemas.microsoft.com/office/drawing/2014/main" id="{E58989C4-28A9-41C5-B008-28FE600D1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85877"/>
            <a:ext cx="4038600" cy="4962525"/>
          </a:xfrm>
        </p:spPr>
        <p:txBody>
          <a:bodyPr/>
          <a:lstStyle/>
          <a:p>
            <a:pPr marL="450850" indent="0">
              <a:buNone/>
              <a:defRPr/>
            </a:pPr>
            <a:r>
              <a:rPr lang="hu-HU" sz="1400" b="1" dirty="0"/>
              <a:t>„Álltam a Pusztán, álltam állván</a:t>
            </a:r>
          </a:p>
          <a:p>
            <a:pPr marL="450850" indent="0">
              <a:buNone/>
              <a:defRPr/>
            </a:pPr>
            <a:r>
              <a:rPr lang="hu-HU" sz="1400" b="1" dirty="0"/>
              <a:t>kérődzve, bőgve, búsan, árván,</a:t>
            </a:r>
            <a:br>
              <a:rPr lang="hu-HU" sz="1400" b="1" dirty="0"/>
            </a:br>
            <a:r>
              <a:rPr lang="hu-HU" sz="1400" b="1" dirty="0"/>
              <a:t>mikor, hahó,</a:t>
            </a:r>
            <a:br>
              <a:rPr lang="hu-HU" sz="1400" b="1" dirty="0"/>
            </a:br>
            <a:r>
              <a:rPr lang="hu-HU" sz="1400" b="1" dirty="0" err="1"/>
              <a:t>rámtörtek</a:t>
            </a:r>
            <a:r>
              <a:rPr lang="hu-HU" sz="1400" b="1" dirty="0"/>
              <a:t> csülkös kis </a:t>
            </a:r>
            <a:r>
              <a:rPr lang="hu-HU" sz="1400" b="1" dirty="0" err="1"/>
              <a:t>zeuszok</a:t>
            </a:r>
            <a:r>
              <a:rPr lang="hu-HU" sz="1400" b="1" dirty="0"/>
              <a:t>.</a:t>
            </a:r>
          </a:p>
          <a:p>
            <a:pPr marL="450850" indent="0">
              <a:buNone/>
              <a:defRPr/>
            </a:pPr>
            <a:endParaRPr lang="hu-HU" sz="1400" b="1" dirty="0"/>
          </a:p>
          <a:p>
            <a:pPr marL="450850" indent="0">
              <a:buNone/>
              <a:defRPr/>
            </a:pPr>
            <a:r>
              <a:rPr lang="hu-HU" sz="1400" b="1" dirty="0"/>
              <a:t>Hej, szájas kis </a:t>
            </a:r>
            <a:r>
              <a:rPr lang="hu-HU" sz="1400" b="1" dirty="0" err="1"/>
              <a:t>töpörtyü-borjak</a:t>
            </a:r>
            <a:r>
              <a:rPr lang="hu-HU" sz="1400" b="1" dirty="0"/>
              <a:t>,</a:t>
            </a:r>
            <a:br>
              <a:rPr lang="hu-HU" sz="1400" b="1" dirty="0"/>
            </a:br>
            <a:r>
              <a:rPr lang="hu-HU" sz="1400" b="1" dirty="0"/>
              <a:t>mi kéne, hé, rátok tiporjak?</a:t>
            </a:r>
            <a:br>
              <a:rPr lang="hu-HU" sz="1400" b="1" dirty="0"/>
            </a:br>
            <a:r>
              <a:rPr lang="hu-HU" sz="1400" b="1" dirty="0"/>
              <a:t>Ahol a Tej,</a:t>
            </a:r>
            <a:br>
              <a:rPr lang="hu-HU" sz="1400" b="1" dirty="0"/>
            </a:br>
            <a:r>
              <a:rPr lang="hu-HU" sz="1400" b="1" dirty="0"/>
              <a:t>oda szaladnánk lakni mi is?</a:t>
            </a:r>
          </a:p>
          <a:p>
            <a:pPr marL="450850" indent="0">
              <a:buNone/>
              <a:defRPr/>
            </a:pPr>
            <a:endParaRPr lang="hu-HU" sz="1000" b="1" dirty="0"/>
          </a:p>
          <a:p>
            <a:pPr marL="450850" indent="0">
              <a:buNone/>
              <a:defRPr/>
            </a:pPr>
            <a:r>
              <a:rPr lang="hu-HU" sz="1400" b="1" dirty="0"/>
              <a:t>Rátok dől e rozoga pajta,</a:t>
            </a:r>
            <a:br>
              <a:rPr lang="hu-HU" sz="1400" b="1" dirty="0"/>
            </a:br>
            <a:r>
              <a:rPr lang="hu-HU" sz="1400" b="1" dirty="0"/>
              <a:t>s én ősi, szent, keleti fajta,</a:t>
            </a:r>
            <a:br>
              <a:rPr lang="hu-HU" sz="1400" b="1" dirty="0"/>
            </a:br>
            <a:r>
              <a:rPr lang="hu-HU" sz="1400" b="1" dirty="0"/>
              <a:t>én féljek, én?</a:t>
            </a:r>
            <a:br>
              <a:rPr lang="hu-HU" sz="1400" b="1" dirty="0"/>
            </a:br>
            <a:r>
              <a:rPr lang="hu-HU" sz="1400" b="1" dirty="0"/>
              <a:t>Tudjátok ti, hogy én ki vagyok?</a:t>
            </a:r>
          </a:p>
          <a:p>
            <a:pPr marL="450850" indent="0">
              <a:buNone/>
              <a:defRPr/>
            </a:pPr>
            <a:endParaRPr lang="hu-HU" sz="1400" b="1" dirty="0"/>
          </a:p>
          <a:p>
            <a:pPr marL="450850" indent="0">
              <a:buNone/>
              <a:defRPr/>
            </a:pPr>
            <a:r>
              <a:rPr lang="hu-HU" sz="1400" b="1" dirty="0"/>
              <a:t>Nem holmi senkik tarka fattya,</a:t>
            </a:r>
            <a:br>
              <a:rPr lang="hu-HU" sz="1400" b="1" dirty="0"/>
            </a:br>
            <a:r>
              <a:rPr lang="hu-HU" sz="1400" b="1" dirty="0"/>
              <a:t>a Mammon volt anyám </a:t>
            </a:r>
            <a:r>
              <a:rPr lang="hu-HU" sz="1400" b="1" dirty="0" err="1"/>
              <a:t>ükatyja</a:t>
            </a:r>
            <a:r>
              <a:rPr lang="hu-HU" sz="1400" b="1" dirty="0"/>
              <a:t>,</a:t>
            </a:r>
            <a:br>
              <a:rPr lang="hu-HU" sz="1400" b="1" dirty="0"/>
            </a:br>
            <a:r>
              <a:rPr lang="hu-HU" sz="1400" b="1" dirty="0"/>
              <a:t>hej, piszkosok,</a:t>
            </a:r>
            <a:br>
              <a:rPr lang="hu-HU" sz="1400" b="1" dirty="0"/>
            </a:br>
            <a:r>
              <a:rPr lang="hu-HU" sz="1400" b="1" dirty="0"/>
              <a:t>nekem aranyból van a fülem.</a:t>
            </a:r>
          </a:p>
          <a:p>
            <a:pPr marL="450850" indent="0">
              <a:buNone/>
              <a:defRPr/>
            </a:pPr>
            <a:endParaRPr lang="hu-HU" sz="1400" b="1" dirty="0"/>
          </a:p>
          <a:p>
            <a:pPr marL="450850" indent="0">
              <a:buNone/>
              <a:defRPr/>
            </a:pPr>
            <a:r>
              <a:rPr lang="hu-HU" sz="1400" b="1" dirty="0"/>
              <a:t>És kacagtam, rengett a Puszta,</a:t>
            </a:r>
            <a:br>
              <a:rPr lang="hu-HU" sz="1400" b="1" dirty="0"/>
            </a:br>
            <a:r>
              <a:rPr lang="hu-HU" sz="1400" b="1" dirty="0"/>
              <a:t>fülét, farkát gyáván </a:t>
            </a:r>
            <a:r>
              <a:rPr lang="hu-HU" sz="1400" b="1" dirty="0" err="1"/>
              <a:t>behuzta</a:t>
            </a:r>
            <a:r>
              <a:rPr lang="hu-HU" sz="1400" b="1" dirty="0"/>
              <a:t>,</a:t>
            </a:r>
          </a:p>
          <a:p>
            <a:pPr marL="450850" indent="0">
              <a:buNone/>
              <a:defRPr/>
            </a:pPr>
            <a:r>
              <a:rPr lang="hu-HU" sz="1400" b="1" dirty="0"/>
              <a:t>s futott, hahó,</a:t>
            </a:r>
          </a:p>
          <a:p>
            <a:pPr marL="450850" indent="0">
              <a:buNone/>
              <a:defRPr/>
            </a:pPr>
            <a:r>
              <a:rPr lang="hu-HU" sz="1400" b="1" dirty="0"/>
              <a:t>futott a csülkös boci-sereg.”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hu-H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5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50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50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50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50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45F4AF9-994C-4CED-90E6-5A7CA731B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SZÖVEGEK ÉS STÍLUSOK KÖZTI PÁRBESZÉD (ÁTHALLÁS)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6B65C0D-0A2A-4867-B3A9-A1160A33D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9437" indent="-514350">
              <a:buClr>
                <a:srgbClr val="FFFF00"/>
              </a:buClr>
              <a:buFont typeface="+mj-lt"/>
              <a:buAutoNum type="arabicParenR" startAt="3"/>
              <a:defRPr/>
            </a:pPr>
            <a:r>
              <a:rPr lang="hu-HU" dirty="0">
                <a:solidFill>
                  <a:srgbClr val="FFFF00"/>
                </a:solidFill>
              </a:rPr>
              <a:t>A stiláris </a:t>
            </a:r>
            <a:r>
              <a:rPr lang="hu-HU" dirty="0" err="1">
                <a:solidFill>
                  <a:srgbClr val="FFFF00"/>
                </a:solidFill>
              </a:rPr>
              <a:t>evokáció</a:t>
            </a:r>
            <a:r>
              <a:rPr lang="hu-HU" dirty="0">
                <a:solidFill>
                  <a:srgbClr val="FFFF00"/>
                </a:solidFill>
              </a:rPr>
              <a:t>:</a:t>
            </a:r>
          </a:p>
          <a:p>
            <a:pPr marL="954087" lvl="1" indent="-514350">
              <a:buClr>
                <a:schemeClr val="tx1"/>
              </a:buClr>
              <a:buFont typeface="+mj-lt"/>
              <a:buAutoNum type="alphaLcParenR" startAt="3"/>
              <a:defRPr/>
            </a:pPr>
            <a:r>
              <a:rPr lang="hu-HU" sz="2800" dirty="0"/>
              <a:t>Stílusparódia:</a:t>
            </a:r>
          </a:p>
          <a:p>
            <a:pPr marL="954087" lvl="1" indent="-514350">
              <a:buClr>
                <a:schemeClr val="tx1"/>
              </a:buClr>
              <a:buNone/>
              <a:defRPr/>
            </a:pPr>
            <a:endParaRPr lang="hu-HU" sz="2800" dirty="0"/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 nem a gúny a meghatározó</a:t>
            </a:r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stílustörténeti, stilisztikai ismereteket előfeltételez </a:t>
            </a:r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hagyomány élővé tétele + értékminősítés</a:t>
            </a:r>
          </a:p>
          <a:p>
            <a:pPr marL="1503362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hu-HU" sz="2800" dirty="0"/>
          </a:p>
          <a:p>
            <a:pPr>
              <a:buFont typeface="Wingdings 2" panose="05020102010507070707" pitchFamily="18" charset="2"/>
              <a:buNone/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5311A4E-287D-4EB7-A600-C3CF5A1A1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SZÖVEGSTÍLUS ÖSSZETEVŐI,</a:t>
            </a:r>
            <a:b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MEGHATÁROZÓI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FF2B896-A54E-4B8E-BA07-AD4775332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 eaLnBrk="1" hangingPunct="1">
              <a:buClr>
                <a:srgbClr val="FFFF00"/>
              </a:buClr>
              <a:buFont typeface="Century Gothic" panose="020B0502020202020204" pitchFamily="34" charset="0"/>
              <a:buAutoNum type="arabicParenR" startAt="2"/>
            </a:pPr>
            <a:r>
              <a:rPr lang="hu-HU" altLang="hu-HU">
                <a:solidFill>
                  <a:srgbClr val="FFFF00"/>
                </a:solidFill>
              </a:rPr>
              <a:t>Stílustörténeti meghatározottság:</a:t>
            </a:r>
          </a:p>
          <a:p>
            <a:pPr marL="577850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sz="2800"/>
          </a:p>
          <a:p>
            <a:pPr marL="577850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/>
              <a:t>stílusirányzatok elkülönítése stílusjegyek alapján</a:t>
            </a:r>
          </a:p>
          <a:p>
            <a:pPr marL="577850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sz="2800"/>
          </a:p>
          <a:p>
            <a:pPr marL="577850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/>
              <a:t>szövegek rendszerezésének egyik alapja (stilisztika egyik ága)</a:t>
            </a:r>
            <a:endParaRPr lang="hu-HU" alt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E39C534-99F0-42A2-8874-406535076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SZÖVEGSTÍLUS ÖSSZETEVŐI,     MEGHATÁROZÓI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9239A47-47A5-477E-AF5B-6B8D25AADF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722438"/>
            <a:ext cx="4357688" cy="4525962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hu-HU" altLang="hu-HU" sz="1400" b="1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600" b="1"/>
              <a:t>PETŐFI SÁNDOR: </a:t>
            </a:r>
            <a:r>
              <a:rPr lang="hu-HU" altLang="hu-HU" sz="1600" b="1" i="1"/>
              <a:t>A TISZA </a:t>
            </a:r>
            <a:r>
              <a:rPr lang="hu-HU" altLang="hu-HU" sz="1600" b="1"/>
              <a:t>(részlet)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hu-HU" altLang="hu-HU" sz="1600" b="1"/>
          </a:p>
          <a:p>
            <a:pPr eaLnBrk="1" hangingPunct="1">
              <a:buFont typeface="Wingdings 2" panose="05020102010507070707" pitchFamily="18" charset="2"/>
              <a:buNone/>
            </a:pPr>
            <a:endParaRPr lang="hu-HU" altLang="hu-HU" sz="1600" b="1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600" b="1"/>
              <a:t>A folyó oly símán, oly szelíden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600" b="1"/>
              <a:t>Ballagott  le parttalan  medrében,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600" b="1"/>
              <a:t>Nem akarta, hogy a nap sugára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600" b="1"/>
              <a:t>Megbotoljék habjai fodrába'.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hu-HU" altLang="hu-HU" sz="1600"/>
          </a:p>
          <a:p>
            <a:pPr eaLnBrk="1" hangingPunct="1">
              <a:buFont typeface="Wingdings 2" panose="05020102010507070707" pitchFamily="18" charset="2"/>
              <a:buNone/>
            </a:pPr>
            <a:endParaRPr lang="hu-HU" altLang="hu-HU" sz="160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600" b="1"/>
              <a:t>Síma tükrén a piros sugárok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600" b="1"/>
              <a:t>(Mint megannyi tündér) táncot jártak,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600" b="1"/>
              <a:t>Szinte hallott lépteik csengése,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600" b="1"/>
              <a:t>Mint parányi sarkantyúk pengése.</a:t>
            </a:r>
          </a:p>
          <a:p>
            <a:pPr eaLnBrk="1" hangingPunct="1"/>
            <a:endParaRPr lang="hu-HU" altLang="hu-HU" sz="140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6D292AB-67ED-4C6F-9D26-8341241568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722438"/>
            <a:ext cx="4572000" cy="4525962"/>
          </a:xfrm>
        </p:spPr>
        <p:txBody>
          <a:bodyPr/>
          <a:lstStyle/>
          <a:p>
            <a:pPr eaLnBrk="1" hangingPunct="1"/>
            <a:endParaRPr lang="hu-HU" altLang="hu-HU" sz="160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600" b="1"/>
              <a:t>ADY ENDRE: </a:t>
            </a:r>
            <a:r>
              <a:rPr lang="hu-HU" altLang="hu-HU" sz="1600" b="1" i="1"/>
              <a:t>A TISZA-PARTON</a:t>
            </a:r>
            <a:endParaRPr lang="hu-HU" altLang="hu-HU" sz="1600" b="1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600" b="1"/>
              <a:t> 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hu-HU" altLang="hu-HU" sz="1600" b="1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600" b="1"/>
              <a:t>Jöttem a Gangesz partjairól,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600" b="1"/>
              <a:t>Hol álmodoztam déli verőn,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600" b="1"/>
              <a:t>A szívem egy nagy harangvirág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600" b="1"/>
              <a:t>S finom remegések: az erőm.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hu-HU" altLang="hu-HU" sz="1600" b="1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600" b="1"/>
              <a:t> 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600" b="1"/>
              <a:t>Gémes kút, malom alja, fokos,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600" b="1"/>
              <a:t>Sivatag, lárma, durva kezek,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600" b="1"/>
              <a:t>Vad csókok, bambák, álom-bakók.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600" b="1"/>
              <a:t>A Tisza-parton mit keresek?</a:t>
            </a:r>
          </a:p>
          <a:p>
            <a:pPr eaLnBrk="1" hangingPunct="1"/>
            <a:endParaRPr lang="hu-HU" altLang="hu-HU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214A93D-ABCB-4FCB-ACF2-3F968A33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SZÖVEGSTÍLUS ÖSSZETEVŐI,     MEGHATÁROZÓI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070B3DF-CC9C-455D-BF2E-0343B9619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800" b="1"/>
              <a:t>JUHÁSZ GYULA: </a:t>
            </a:r>
            <a:r>
              <a:rPr lang="hu-HU" altLang="hu-HU" sz="1800" b="1" i="1"/>
              <a:t>TISZAI CSÖND </a:t>
            </a:r>
            <a:r>
              <a:rPr lang="hu-HU" altLang="hu-HU" sz="1800" b="1"/>
              <a:t>(részlet)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800" b="1"/>
              <a:t> 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800" b="1"/>
              <a:t>Hálót fon az est, a nagy, barna pók,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800" b="1"/>
              <a:t>Nem mozdulnak a tiszai hajók.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800" b="1"/>
              <a:t> 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800" b="1"/>
              <a:t>Egyiken távol harmonika szól,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800" b="1"/>
              <a:t>Tücsök felel rá csöndben valahol.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800" b="1"/>
              <a:t> 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800" b="1"/>
              <a:t>Az égi rónán ballag már a hold: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800" b="1"/>
              <a:t>Ezüstösek a tiszai hajók.</a:t>
            </a:r>
          </a:p>
          <a:p>
            <a:pPr eaLnBrk="1" hangingPunct="1"/>
            <a:endParaRPr lang="hu-HU" altLang="hu-HU" sz="1800" b="1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800" b="1"/>
              <a:t>Tüzeket raknak az égi tanyák,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hu-HU" altLang="hu-HU" sz="1800" b="1"/>
              <a:t>Hallgatják halkan a harmonikát.</a:t>
            </a:r>
          </a:p>
          <a:p>
            <a:pPr eaLnBrk="1" hangingPunct="1"/>
            <a:r>
              <a:rPr lang="hu-HU" altLang="hu-HU" sz="1600"/>
              <a:t> </a:t>
            </a:r>
          </a:p>
          <a:p>
            <a:pPr eaLnBrk="1" hangingPunct="1"/>
            <a:endParaRPr lang="hu-HU" altLang="hu-HU" sz="1600"/>
          </a:p>
          <a:p>
            <a:pPr eaLnBrk="1" hangingPunct="1"/>
            <a:endParaRPr lang="hu-HU" altLang="hu-HU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7D7C74E-A709-45F3-992E-96A89A6D2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SZÖVEGSTÍLUS ÖSSZETEVŐI,     MEGHATÁROZÓI</a:t>
            </a:r>
            <a:endParaRPr lang="hu-HU" dirty="0"/>
          </a:p>
        </p:txBody>
      </p:sp>
      <p:sp>
        <p:nvSpPr>
          <p:cNvPr id="15363" name="Tartalom helye 2">
            <a:extLst>
              <a:ext uri="{FF2B5EF4-FFF2-40B4-BE49-F238E27FC236}">
                <a16:creationId xmlns:a16="http://schemas.microsoft.com/office/drawing/2014/main" id="{5FBE0BC5-5DA5-432A-B06B-1BCB297B4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 eaLnBrk="1" hangingPunct="1">
              <a:buClr>
                <a:srgbClr val="FFFF00"/>
              </a:buClr>
              <a:buFont typeface="Century Gothic" panose="020B0502020202020204" pitchFamily="34" charset="0"/>
              <a:buAutoNum type="arabicParenR" startAt="3"/>
            </a:pPr>
            <a:r>
              <a:rPr lang="hu-HU" altLang="hu-HU">
                <a:solidFill>
                  <a:srgbClr val="FFFF00"/>
                </a:solidFill>
              </a:rPr>
              <a:t>A szövegkonstrukció összetevői:</a:t>
            </a:r>
          </a:p>
          <a:p>
            <a:pPr marL="952500" lvl="1" indent="-514350" eaLnBrk="1" hangingPunct="1">
              <a:buClr>
                <a:schemeClr val="tx1"/>
              </a:buClr>
              <a:buFont typeface="Century Gothic" panose="020B0502020202020204" pitchFamily="34" charset="0"/>
              <a:buAutoNum type="alphaLcParenR"/>
            </a:pPr>
            <a:r>
              <a:rPr lang="hu-HU" altLang="hu-HU" sz="2800"/>
              <a:t>Beszédmódok (Narratopoétika):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hu-HU" altLang="hu-HU" sz="2800"/>
              <a:t>külső történés elbeszélése</a:t>
            </a:r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/>
              <a:t>az elbeszélő a saját nézőpontjából mondja el az eseményeket</a:t>
            </a:r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/>
              <a:t>könnyen befogadható</a:t>
            </a:r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/>
              <a:t>magasabb fokú közösségi evidencia</a:t>
            </a:r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/>
              <a:t>trópusok kisebb szerepe</a:t>
            </a:r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/>
              <a:t>fő alakzata: metonímia</a:t>
            </a:r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u-HU" altLang="hu-HU" sz="2400"/>
          </a:p>
          <a:p>
            <a:pPr marL="1730375" lvl="4" indent="-51435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u-HU" altLang="hu-HU" sz="2400"/>
          </a:p>
          <a:p>
            <a:pPr marL="1730375" lvl="4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 sz="2700"/>
          </a:p>
          <a:p>
            <a:pPr marL="1730375" lvl="4" indent="-51435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hu-HU" alt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DE42C47-7CA5-48DD-BA8F-B890FB8FF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 SZÖVEGSTÍLUS ÖSSZETEVŐI,     MEGHATÁROZÓI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01C7B08-C55B-4EC5-B4BD-32C77A774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 eaLnBrk="1" hangingPunct="1">
              <a:buClr>
                <a:srgbClr val="FFFF00"/>
              </a:buClr>
              <a:buFont typeface="Century Gothic" pitchFamily="34" charset="0"/>
              <a:buAutoNum type="arabicParenR" startAt="3"/>
              <a:defRPr/>
            </a:pPr>
            <a:r>
              <a:rPr lang="hu-HU" dirty="0">
                <a:solidFill>
                  <a:srgbClr val="FFFF00"/>
                </a:solidFill>
              </a:rPr>
              <a:t>A szövegkonstrukció összetevői:</a:t>
            </a:r>
          </a:p>
          <a:p>
            <a:pPr marL="952500" lvl="1" indent="-514350" eaLnBrk="1" hangingPunct="1">
              <a:buClr>
                <a:schemeClr val="tx1"/>
              </a:buClr>
              <a:buFont typeface="Century Gothic" pitchFamily="34" charset="0"/>
              <a:buAutoNum type="alphaLcParenR"/>
              <a:defRPr/>
            </a:pPr>
            <a:r>
              <a:rPr lang="hu-HU" sz="2800" dirty="0"/>
              <a:t>Beszédmódok (</a:t>
            </a:r>
            <a:r>
              <a:rPr lang="hu-HU" sz="2800" dirty="0" err="1"/>
              <a:t>Narratopoétika</a:t>
            </a:r>
            <a:r>
              <a:rPr lang="hu-HU" sz="2800" dirty="0"/>
              <a:t>):</a:t>
            </a:r>
          </a:p>
          <a:p>
            <a:pPr marL="1501775" lvl="3" indent="-514350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800" dirty="0"/>
              <a:t>külső történés elbeszélése (példa)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hu-HU" sz="2000" b="1" dirty="0"/>
          </a:p>
          <a:p>
            <a:pPr marL="0" indent="0" algn="just">
              <a:buNone/>
              <a:defRPr/>
            </a:pPr>
            <a:r>
              <a:rPr lang="hu-HU" sz="2400" b="1" i="1" dirty="0"/>
              <a:t>„Mihály rögtön vette a fejszét, s ment ki a diósba, s hozzákezdett a munkához. Mire egy diófát ledöntött, s azt az ágaitól letisztogatta, csupa hólyag lett tőle a tenyere.” </a:t>
            </a:r>
            <a:r>
              <a:rPr lang="hu-HU" sz="2400" b="1" dirty="0"/>
              <a:t>(Jókai)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ndület">
  <a:themeElements>
    <a:clrScheme name="Lendüle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endüle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2509</Words>
  <Application>Microsoft Office PowerPoint</Application>
  <PresentationFormat>Diavetítés a képernyőre (4:3 oldalarány)</PresentationFormat>
  <Paragraphs>448</Paragraphs>
  <Slides>42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42</vt:i4>
      </vt:variant>
    </vt:vector>
  </HeadingPairs>
  <TitlesOfParts>
    <vt:vector size="49" baseType="lpstr">
      <vt:lpstr>Arial</vt:lpstr>
      <vt:lpstr>Calibri</vt:lpstr>
      <vt:lpstr>Century Gothic</vt:lpstr>
      <vt:lpstr>Verdana</vt:lpstr>
      <vt:lpstr>Wingdings</vt:lpstr>
      <vt:lpstr>Wingdings 2</vt:lpstr>
      <vt:lpstr>Lendület</vt:lpstr>
      <vt:lpstr>Szövegstilisztika</vt:lpstr>
      <vt:lpstr>A SZÖVEGSTILISZTIKA JELLEMZŐI</vt:lpstr>
      <vt:lpstr>A SZÖVEGSTILISZTIKA JELLEMZŐI</vt:lpstr>
      <vt:lpstr>A SZÖVEGSTÍLUS ÖSSZETEVŐI, MEGHATÁROZÓI</vt:lpstr>
      <vt:lpstr>A SZÖVEGSTÍLUS ÖSSZETEVŐI, MEGHATÁROZÓI</vt:lpstr>
      <vt:lpstr>A SZÖVEGSTÍLUS ÖSSZETEVŐI,     MEGHATÁROZÓI</vt:lpstr>
      <vt:lpstr>A SZÖVEGSTÍLUS ÖSSZETEVŐI,     MEGHATÁROZÓI</vt:lpstr>
      <vt:lpstr>A SZÖVEGSTÍLUS ÖSSZETEVŐI,     MEGHATÁROZÓI</vt:lpstr>
      <vt:lpstr>A SZÖVEGSTÍLUS ÖSSZETEVŐI,     MEGHATÁROZÓI</vt:lpstr>
      <vt:lpstr>A SZÖVEGSTÍLUS ÖSSZETEVŐI,     MEGHATÁROZÓI</vt:lpstr>
      <vt:lpstr>A SZÖVEGSTÍLUS ÖSSZETEVŐI,     MEGHATÁROZÓI</vt:lpstr>
      <vt:lpstr>A SZÖVEGSTÍLUS ÖSSZETEVŐI,     MEGHATÁROZÓI</vt:lpstr>
      <vt:lpstr>A SZÖVEGSTÍLUS ÖSSZETEVŐI,     MEGHATÁROZÓI</vt:lpstr>
      <vt:lpstr>A SZÖVEGSTÍLUS ÖSSZETEVŐI,     MEGHATÁROZÓI</vt:lpstr>
      <vt:lpstr>A SZÖVEGSTÍLUS ÖSSZETEVŐI,     MEGHATÁROZÓI</vt:lpstr>
      <vt:lpstr>A SZÖVEGSTÍLUS ÖSSZETEVŐI,     MEGHATÁROZÓI</vt:lpstr>
      <vt:lpstr>A SZÖVEGSTÍLUS ÖSSZETEVŐI,     MEGHATÁROZÓI</vt:lpstr>
      <vt:lpstr>A SZÖVEGSTÍLUS ÖSSZETEVŐI,     MEGHATÁROZÓI</vt:lpstr>
      <vt:lpstr>A SZÖVEGSTÍLUS ÖSSZETEVŐI,     MEGHATÁROZÓI</vt:lpstr>
      <vt:lpstr>A SZÖVEGSTÍLUS ÖSSZETEVŐI,     MEGHATÁROZÓI</vt:lpstr>
      <vt:lpstr>A SZÖVEGSTÍLUS ÖSSZETEVŐI,     MEGHATÁROZÓI</vt:lpstr>
      <vt:lpstr>A SZÖVEGSTÍLUS ÖSSZETEVŐI,     MEGHATÁROZÓI</vt:lpstr>
      <vt:lpstr>A SZÖVEGSTÍLUS ÖSSZETEVŐI,     MEGHATÁROZÓI</vt:lpstr>
      <vt:lpstr>SZÖVEGEK ÉS STÍLUSOK KÖZTI PÁRBESZÉD (ÁTHALLÁS)</vt:lpstr>
      <vt:lpstr>SZÖVEGEK ÉS STÍLUSOK KÖZTI PÁRBESZÉD (ÁTHALLÁS)</vt:lpstr>
      <vt:lpstr>SZÖVEGEK ÉS STÍLUSOK KÖZTI PÁRBESZÉD (ÁTHALLÁS)</vt:lpstr>
      <vt:lpstr>PowerPoint-bemutató</vt:lpstr>
      <vt:lpstr>SZÖVEGEK ÉS STÍLUSOK KÖZTI PÁRBESZÉD (ÁTHALLÁS)</vt:lpstr>
      <vt:lpstr>SZÖVEGEK ÉS STÍLUSOK KÖZTI PÁRBESZÉD (ÁTHALLÁS)</vt:lpstr>
      <vt:lpstr>SZÖVEGEK ÉS STÍLUSOK KÖZTI PÁRBESZÉD (ÁTHALLÁS)</vt:lpstr>
      <vt:lpstr>SZÖVEGEK ÉS STÍLUSOK KÖZTI PÁRBESZÉD (ÁTHALLÁS)</vt:lpstr>
      <vt:lpstr>SZÖVEGEK ÉS STÍLUSOK KÖZTI PÁRBESZÉD (ÁTHALLÁS)</vt:lpstr>
      <vt:lpstr>SZÖVEGEK ÉS STÍLUSOK KÖZTI PÁRBESZÉD (ÁTHALLÁS)</vt:lpstr>
      <vt:lpstr>SZÖVEGEK ÉS STÍLUSOK KÖZTI PÁRBESZÉD (ÁTHALLÁS)</vt:lpstr>
      <vt:lpstr>SZÖVEGEK ÉS STÍLUSOK KÖZTI PÁRBESZÉD (ÁTHALLÁS)</vt:lpstr>
      <vt:lpstr>SZÖVEGEK ÉS STÍLUSOK KÖZTI PÁRBESZÉD (ÁTHALLÁS)</vt:lpstr>
      <vt:lpstr>SZÖVEGEK ÉS STÍLUSOK KÖZTI PÁRBESZÉD (ÁTHALLÁS)</vt:lpstr>
      <vt:lpstr>SZÖVEGEK ÉS STÍLUSOK KÖZTI PÁRBESZÉD (ÁTHALLÁS)</vt:lpstr>
      <vt:lpstr>SZÖVEGEK ÉS STÍLUSOK KÖZTI PÁRBESZÉD (ÁTHALLÁS)</vt:lpstr>
      <vt:lpstr>SZÖVEGEK ÉS STÍLUSOK KÖZTI PÁRBESZÉD (ÁTHALLÁS)</vt:lpstr>
      <vt:lpstr>SZÖVEGEK ÉS STÍLUSOK KÖZTI PÁRBESZÉD (ÁTHALLÁS)</vt:lpstr>
      <vt:lpstr>SZÖVEGEK ÉS STÍLUSOK KÖZTI PÁRBESZÉD (ÁTHALLÁS)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Szövegstilisztika</dc:title>
  <dc:creator>Baranyai Norbert</dc:creator>
  <cp:lastModifiedBy>Baranyai Norbert</cp:lastModifiedBy>
  <cp:revision>2</cp:revision>
  <dcterms:created xsi:type="dcterms:W3CDTF">2020-04-23T12:57:02Z</dcterms:created>
  <dcterms:modified xsi:type="dcterms:W3CDTF">2020-04-23T13:08:24Z</dcterms:modified>
</cp:coreProperties>
</file>